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3" r:id="rId2"/>
    <p:sldId id="290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12" r:id="rId27"/>
    <p:sldId id="295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3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1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D8"/>
    <a:srgbClr val="000000"/>
    <a:srgbClr val="6C6C6C"/>
    <a:srgbClr val="92D050"/>
    <a:srgbClr val="E5E5E5"/>
    <a:srgbClr val="009ADA"/>
    <a:srgbClr val="238CBB"/>
    <a:srgbClr val="2BAEE9"/>
    <a:srgbClr val="0B9FDD"/>
    <a:srgbClr val="56B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927" autoAdjust="0"/>
  </p:normalViewPr>
  <p:slideViewPr>
    <p:cSldViewPr>
      <p:cViewPr varScale="1">
        <p:scale>
          <a:sx n="82" d="100"/>
          <a:sy n="82" d="100"/>
        </p:scale>
        <p:origin x="-102" y="-792"/>
      </p:cViewPr>
      <p:guideLst>
        <p:guide orient="horz" pos="1637"/>
        <p:guide pos="2878"/>
      </p:guideLst>
    </p:cSldViewPr>
  </p:slideViewPr>
  <p:outlineViewPr>
    <p:cViewPr>
      <p:scale>
        <a:sx n="33" d="100"/>
        <a:sy n="33" d="100"/>
      </p:scale>
      <p:origin x="0" y="14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876" y="-90"/>
      </p:cViewPr>
      <p:guideLst>
        <p:guide orient="horz" pos="2911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5F6AE-2A9C-4C1F-879E-3928AA6E32CC}" type="datetimeFigureOut">
              <a:rPr lang="zh-CN" altLang="en-US" smtClean="0"/>
              <a:t>2017-11-22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F4CAB-82FF-4C6F-A859-CAD40DD826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976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0AFA2-8F2F-4EE5-AEC6-84D8330F4D06}" type="datetimeFigureOut">
              <a:rPr lang="zh-CN" altLang="en-US" smtClean="0"/>
              <a:t>2017-11-22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5495B-CF7F-4BEC-B2E8-B1A8532E7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27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2A9EA4B5-9757-45FA-ACB3-9257ADA8891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134B5DC-DAE6-48D8-BA5F-E9FF97144A7F}" type="slidenum">
              <a:rPr lang="zh-CN" altLang="en-US" sz="1200">
                <a:latin typeface="Calibri" pitchFamily="34" charset="0"/>
              </a:rPr>
              <a:pPr algn="r"/>
              <a:t>14</a:t>
            </a:fld>
            <a:endParaRPr lang="zh-CN" altLang="en-US" sz="1200"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pPr marL="0" lvl="1"/>
            <a:r>
              <a:rPr lang="en-US" smtClean="0">
                <a:ea typeface="宋体" pitchFamily="2" charset="-122"/>
              </a:rPr>
              <a:t>(1)</a:t>
            </a:r>
            <a:r>
              <a:rPr lang="zh-CN" altLang="en-US" smtClean="0"/>
              <a:t>大致结构：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外层框架、</a:t>
            </a:r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Java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入口程序框架、编写代码</a:t>
            </a:r>
          </a:p>
          <a:p>
            <a:pPr marL="0" lvl="1"/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（</a:t>
            </a:r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2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）注意事项：</a:t>
            </a:r>
            <a:endParaRPr 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/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类名与文件名完全一样</a:t>
            </a:r>
            <a:endParaRPr 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/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main()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方法四要素必不可少</a:t>
            </a:r>
            <a:endParaRPr 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>
              <a:spcBef>
                <a:spcPct val="20000"/>
              </a:spcBef>
              <a:buClr>
                <a:srgbClr val="233DA9"/>
              </a:buClr>
              <a:buSzPct val="80000"/>
            </a:pPr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main()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方法是</a:t>
            </a:r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Java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程序执行的入口点</a:t>
            </a:r>
            <a:endParaRPr 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>
              <a:spcBef>
                <a:spcPct val="20000"/>
              </a:spcBef>
              <a:buClr>
                <a:srgbClr val="233DA9"/>
              </a:buClr>
              <a:buSzPct val="80000"/>
            </a:pPr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System.out.println()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从控制台输出信息，</a:t>
            </a:r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S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大写</a:t>
            </a:r>
            <a:endParaRPr 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>
              <a:spcBef>
                <a:spcPct val="20000"/>
              </a:spcBef>
              <a:buClr>
                <a:srgbClr val="233DA9"/>
              </a:buClr>
              <a:buSzPct val="80000"/>
            </a:pPr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{ 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和 </a:t>
            </a:r>
            <a:r>
              <a:rPr lang="en-US" b="1" smtClean="0">
                <a:solidFill>
                  <a:schemeClr val="bg1"/>
                </a:solidFill>
                <a:ea typeface="黑体" pitchFamily="2" charset="-122"/>
              </a:rPr>
              <a:t>}</a:t>
            </a:r>
            <a:r>
              <a:rPr lang="zh-CN" altLang="en-US" b="1" smtClean="0">
                <a:solidFill>
                  <a:schemeClr val="bg1"/>
                </a:solidFill>
                <a:ea typeface="黑体" pitchFamily="2" charset="-122"/>
              </a:rPr>
              <a:t>一一对应，缺一不可</a:t>
            </a:r>
          </a:p>
          <a:p>
            <a:pPr marL="0" lvl="1">
              <a:spcBef>
                <a:spcPct val="20000"/>
              </a:spcBef>
              <a:buClr>
                <a:srgbClr val="233DA9"/>
              </a:buClr>
              <a:buSzPct val="80000"/>
            </a:pPr>
            <a:endParaRPr lang="zh-CN" alt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>
              <a:spcBef>
                <a:spcPct val="20000"/>
              </a:spcBef>
              <a:buClr>
                <a:srgbClr val="233DA9"/>
              </a:buClr>
              <a:buSzPct val="80000"/>
            </a:pPr>
            <a:endParaRPr lang="zh-CN" alt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/>
            <a:endParaRPr lang="zh-CN" alt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/>
            <a:endParaRPr lang="zh-CN" alt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/>
            <a:endParaRPr lang="zh-CN" altLang="en-US" b="1" smtClean="0">
              <a:solidFill>
                <a:schemeClr val="bg1"/>
              </a:solidFill>
              <a:ea typeface="黑体" pitchFamily="2" charset="-122"/>
            </a:endParaRPr>
          </a:p>
          <a:p>
            <a:pPr marL="0" lvl="1"/>
            <a:endParaRPr lang="zh-CN" altLang="en-US" b="1" smtClean="0">
              <a:solidFill>
                <a:schemeClr val="bg1"/>
              </a:solidFill>
              <a:ea typeface="黑体" pitchFamily="2" charset="-122"/>
            </a:endParaRPr>
          </a:p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多行注释：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文件的名称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日期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功能说明</a:t>
            </a:r>
            <a:endParaRPr lang="en-US" smtClean="0">
              <a:ea typeface="宋体" pitchFamily="2" charset="-122"/>
            </a:endParaRPr>
          </a:p>
          <a:p>
            <a:endParaRPr lang="en-US" smtClean="0">
              <a:ea typeface="宋体" pitchFamily="2" charset="-122"/>
            </a:endParaRPr>
          </a:p>
          <a:p>
            <a:r>
              <a:rPr lang="zh-CN" altLang="en-US" b="1" smtClean="0"/>
              <a:t>多行注释的每一行开头可写一个或多个*</a:t>
            </a:r>
          </a:p>
          <a:p>
            <a:endParaRPr lang="zh-CN" altLang="en-US" smtClean="0"/>
          </a:p>
        </p:txBody>
      </p:sp>
      <p:sp>
        <p:nvSpPr>
          <p:cNvPr id="32772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401E0AA-B447-4481-8E57-9A487F861D98}" type="slidenum">
              <a:rPr lang="zh-CN" altLang="en-US" sz="1200">
                <a:latin typeface="Calibri" pitchFamily="34" charset="0"/>
              </a:rPr>
              <a:pPr algn="r"/>
              <a:t>16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类名首字母大写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缩进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双引号</a:t>
            </a:r>
          </a:p>
        </p:txBody>
      </p:sp>
      <p:sp>
        <p:nvSpPr>
          <p:cNvPr id="34820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4520FBD-A537-4DB5-9E7A-C0B32002FA3D}" type="slidenum">
              <a:rPr lang="zh-CN" altLang="en-US" sz="1200">
                <a:latin typeface="Calibri" pitchFamily="34" charset="0"/>
              </a:rPr>
              <a:pPr algn="r"/>
              <a:t>17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教学指导：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教员演示如何在</a:t>
            </a:r>
            <a:r>
              <a:rPr lang="en-US" smtClean="0">
                <a:ea typeface="宋体" pitchFamily="2" charset="-122"/>
              </a:rPr>
              <a:t>MyEclipse</a:t>
            </a:r>
            <a:r>
              <a:rPr lang="zh-CN" altLang="en-US" smtClean="0"/>
              <a:t>环境中做到代码规范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介绍使用快捷键格式化代码</a:t>
            </a:r>
            <a:r>
              <a:rPr lang="en-US" smtClean="0">
                <a:ea typeface="宋体" pitchFamily="2" charset="-122"/>
              </a:rPr>
              <a:t>Ctrl+Shift+F</a:t>
            </a:r>
            <a:endParaRPr lang="zh-CN" altLang="en-US" smtClean="0"/>
          </a:p>
          <a:p>
            <a:endParaRPr lang="en-US" smtClean="0">
              <a:ea typeface="宋体" pitchFamily="2" charset="-122"/>
            </a:endParaRPr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7DC7724-6D01-42B3-9844-4969D052AC36}" type="slidenum">
              <a:rPr lang="zh-CN" altLang="en-US" sz="1200">
                <a:latin typeface="Calibri" pitchFamily="34" charset="0"/>
              </a:rPr>
              <a:pPr algn="r"/>
              <a:t>19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教学指导：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教员演示如何在</a:t>
            </a:r>
            <a:r>
              <a:rPr lang="en-US" smtClean="0">
                <a:ea typeface="宋体" pitchFamily="2" charset="-122"/>
              </a:rPr>
              <a:t>MyEclipse</a:t>
            </a:r>
            <a:r>
              <a:rPr lang="zh-CN" altLang="en-US" smtClean="0"/>
              <a:t>环境中做到代码规范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介绍使用快捷键格式化代码</a:t>
            </a:r>
            <a:r>
              <a:rPr lang="en-US" smtClean="0">
                <a:ea typeface="宋体" pitchFamily="2" charset="-122"/>
              </a:rPr>
              <a:t>Ctrl+Shift+F</a:t>
            </a:r>
            <a:endParaRPr lang="zh-CN" altLang="en-US" smtClean="0"/>
          </a:p>
          <a:p>
            <a:endParaRPr lang="en-US" smtClean="0">
              <a:ea typeface="宋体" pitchFamily="2" charset="-122"/>
            </a:endParaRPr>
          </a:p>
        </p:txBody>
      </p:sp>
      <p:sp>
        <p:nvSpPr>
          <p:cNvPr id="39940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13098C2-B9BB-461C-A3FB-05722C561E72}" type="slidenum">
              <a:rPr lang="zh-CN" altLang="en-US" sz="1200">
                <a:latin typeface="Calibri" pitchFamily="34" charset="0"/>
              </a:rPr>
              <a:pPr algn="r"/>
              <a:t>20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教学指导：教员演示</a:t>
            </a:r>
            <a:r>
              <a:rPr lang="en-US" smtClean="0">
                <a:ea typeface="宋体" pitchFamily="2" charset="-122"/>
              </a:rPr>
              <a:t>MyEclipse</a:t>
            </a:r>
            <a:r>
              <a:rPr lang="zh-CN" altLang="en-US" smtClean="0"/>
              <a:t>包资源管理器目录结构以及如何打开包资源管理器</a:t>
            </a:r>
          </a:p>
          <a:p>
            <a:endParaRPr lang="zh-CN" altLang="en-US" smtClean="0"/>
          </a:p>
        </p:txBody>
      </p:sp>
      <p:sp>
        <p:nvSpPr>
          <p:cNvPr id="41988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B9E16A5-DCA3-4128-AAF7-0245534E43FC}" type="slidenum">
              <a:rPr lang="zh-CN" altLang="en-US" sz="1200">
                <a:latin typeface="Calibri" pitchFamily="34" charset="0"/>
              </a:rPr>
              <a:pPr algn="r"/>
              <a:t>21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教学指导：演示</a:t>
            </a:r>
            <a:r>
              <a:rPr lang="en-US" smtClean="0">
                <a:ea typeface="宋体" pitchFamily="2" charset="-122"/>
              </a:rPr>
              <a:t>MyEclipse</a:t>
            </a:r>
            <a:r>
              <a:rPr lang="zh-CN" altLang="en-US" smtClean="0"/>
              <a:t>导航器目录结构以及如何打开导航器</a:t>
            </a:r>
            <a:endParaRPr lang="en-US" smtClean="0">
              <a:ea typeface="宋体" pitchFamily="2" charset="-122"/>
            </a:endParaRPr>
          </a:p>
        </p:txBody>
      </p:sp>
      <p:sp>
        <p:nvSpPr>
          <p:cNvPr id="44036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F2E66FF-E0CD-4716-878C-16D2D0387475}" type="slidenum">
              <a:rPr lang="zh-CN" altLang="en-US" sz="1200">
                <a:latin typeface="Calibri" pitchFamily="34" charset="0"/>
              </a:rPr>
              <a:pPr algn="r"/>
              <a:t>22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此图需要修改</a:t>
            </a:r>
          </a:p>
        </p:txBody>
      </p:sp>
      <p:sp>
        <p:nvSpPr>
          <p:cNvPr id="46084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A7EE3F6-E1CC-4EAE-A75F-07163E092266}" type="slidenum">
              <a:rPr lang="zh-CN" altLang="en-US" sz="1200">
                <a:latin typeface="Calibri" pitchFamily="34" charset="0"/>
              </a:rPr>
              <a:pPr algn="r"/>
              <a:t>23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2A9EA4B5-9757-45FA-ACB3-9257ADA8891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pPr marL="0" lvl="1"/>
            <a:r>
              <a:rPr lang="zh-CN" altLang="en-US" dirty="0" smtClean="0">
                <a:latin typeface="Times New Roman" pitchFamily="18" charset="0"/>
              </a:rPr>
              <a:t>要求强调会干什么、能干什么。在目标的重点、难点右侧，插入“重点”、“难点”图片，以引起学员重视。</a:t>
            </a:r>
            <a:endParaRPr lang="zh-CN" altLang="en-US" sz="1400" dirty="0" smtClean="0">
              <a:latin typeface="Times New Roman" pitchFamily="18" charset="0"/>
            </a:endParaRPr>
          </a:p>
          <a:p>
            <a:endParaRPr lang="zh-CN" altLang="en-US" dirty="0" smtClean="0"/>
          </a:p>
        </p:txBody>
      </p:sp>
      <p:sp>
        <p:nvSpPr>
          <p:cNvPr id="10244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35CBB21-EBFF-4CAF-A16A-15529E8A9FBC}" type="slidenum">
              <a:rPr lang="zh-CN" altLang="en-US" sz="1200">
                <a:latin typeface="Calibri" pitchFamily="34" charset="0"/>
              </a:rPr>
              <a:pPr algn="r"/>
              <a:t>3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BE00B9-BFFF-442D-85F5-0BC5F81032E6}" type="slidenum">
              <a:rPr lang="zh-CN" altLang="en-US" sz="1200">
                <a:latin typeface="Calibri" pitchFamily="34" charset="0"/>
              </a:rPr>
              <a:pPr algn="r"/>
              <a:t>4</a:t>
            </a:fld>
            <a:endParaRPr lang="zh-CN" altLang="en-US" sz="1200">
              <a:latin typeface="Calibri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美国火星探测器的后台控制程序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网站的后台</a:t>
            </a:r>
            <a:endParaRPr lang="en-US" smtClean="0">
              <a:ea typeface="宋体" pitchFamily="2" charset="-122"/>
            </a:endParaRPr>
          </a:p>
          <a:p>
            <a:r>
              <a:rPr lang="en-US" smtClean="0">
                <a:ea typeface="宋体" pitchFamily="2" charset="-122"/>
              </a:rPr>
              <a:t>2014-9</a:t>
            </a:r>
            <a:r>
              <a:rPr lang="zh-CN" altLang="en-US" smtClean="0"/>
              <a:t>排行  </a:t>
            </a:r>
            <a:r>
              <a:rPr lang="en-US" smtClean="0">
                <a:ea typeface="宋体" pitchFamily="2" charset="-122"/>
              </a:rPr>
              <a:t>TIOBE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A9EE26A-4861-48E8-B9EB-836F68F648E1}" type="slidenum">
              <a:rPr lang="zh-CN" altLang="en-US" sz="1200">
                <a:latin typeface="Calibri" pitchFamily="34" charset="0"/>
              </a:rPr>
              <a:pPr algn="r"/>
              <a:t>5</a:t>
            </a:fld>
            <a:endParaRPr lang="zh-CN" altLang="en-US" sz="1200">
              <a:latin typeface="Calibri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美国火星探测器的后台控制程序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网站的后台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现在生活离不开网络  快餐店</a:t>
            </a:r>
            <a:r>
              <a:rPr lang="en-US" smtClean="0">
                <a:ea typeface="宋体" pitchFamily="2" charset="-122"/>
              </a:rPr>
              <a:t>wifi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举个去银行的例子说明什么是“程序”</a:t>
            </a:r>
            <a:endParaRPr lang="en-US" smtClean="0">
              <a:ea typeface="宋体" pitchFamily="2" charset="-122"/>
            </a:endParaRPr>
          </a:p>
          <a:p>
            <a:endParaRPr lang="en-US" smtClean="0">
              <a:ea typeface="宋体" pitchFamily="2" charset="-122"/>
            </a:endParaRPr>
          </a:p>
          <a:p>
            <a:endParaRPr lang="zh-CN" altLang="en-US" smtClean="0"/>
          </a:p>
        </p:txBody>
      </p:sp>
      <p:sp>
        <p:nvSpPr>
          <p:cNvPr id="16388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75978B0-2E6A-4E47-9437-3F1054F9B144}" type="slidenum">
              <a:rPr lang="zh-CN" altLang="en-US" sz="1200">
                <a:latin typeface="Calibri" pitchFamily="34" charset="0"/>
              </a:rPr>
              <a:pPr algn="r"/>
              <a:t>6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现在已经被</a:t>
            </a:r>
            <a:r>
              <a:rPr lang="en-US" smtClean="0">
                <a:ea typeface="宋体" pitchFamily="2" charset="-122"/>
              </a:rPr>
              <a:t>oracle</a:t>
            </a:r>
            <a:r>
              <a:rPr lang="zh-CN" altLang="en-US" smtClean="0"/>
              <a:t>收购了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抓哇岛上的咖啡</a:t>
            </a:r>
            <a:endParaRPr lang="en-US" smtClean="0">
              <a:ea typeface="宋体" pitchFamily="2" charset="-122"/>
            </a:endParaRPr>
          </a:p>
          <a:p>
            <a:r>
              <a:rPr lang="en-US" smtClean="0">
                <a:ea typeface="宋体" pitchFamily="2" charset="-122"/>
              </a:rPr>
              <a:t>Java</a:t>
            </a:r>
            <a:r>
              <a:rPr lang="zh-CN" altLang="en-US" smtClean="0"/>
              <a:t>之父</a:t>
            </a:r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在此之前的内容不用记，知道就可以。</a:t>
            </a:r>
          </a:p>
        </p:txBody>
      </p:sp>
      <p:sp>
        <p:nvSpPr>
          <p:cNvPr id="18436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BE955C2-5F19-44AF-A482-17D146ADC6DB}" type="slidenum">
              <a:rPr lang="zh-CN" altLang="en-US" sz="1200">
                <a:latin typeface="Calibri" pitchFamily="34" charset="0"/>
              </a:rPr>
              <a:pPr algn="r"/>
              <a:t>7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en-US" smtClean="0">
                <a:ea typeface="宋体" pitchFamily="2" charset="-122"/>
              </a:rPr>
              <a:t>98</a:t>
            </a:r>
            <a:r>
              <a:rPr lang="zh-CN" altLang="en-US" smtClean="0"/>
              <a:t>：</a:t>
            </a:r>
            <a:r>
              <a:rPr lang="en-US" smtClean="0">
                <a:ea typeface="宋体" pitchFamily="2" charset="-122"/>
              </a:rPr>
              <a:t>j2SE J2EE  J2ME </a:t>
            </a:r>
          </a:p>
          <a:p>
            <a:r>
              <a:rPr lang="en-US" smtClean="0">
                <a:ea typeface="宋体" pitchFamily="2" charset="-122"/>
              </a:rPr>
              <a:t>Java5:java1.5</a:t>
            </a:r>
          </a:p>
          <a:p>
            <a:r>
              <a:rPr lang="en-US" smtClean="0">
                <a:ea typeface="宋体" pitchFamily="2" charset="-122"/>
              </a:rPr>
              <a:t>Java6:java1.6</a:t>
            </a:r>
          </a:p>
          <a:p>
            <a:r>
              <a:rPr lang="en-US" smtClean="0">
                <a:ea typeface="宋体" pitchFamily="2" charset="-122"/>
              </a:rPr>
              <a:t>Java7:java1.7</a:t>
            </a:r>
            <a:endParaRPr lang="zh-CN" altLang="en-US" smtClean="0"/>
          </a:p>
        </p:txBody>
      </p:sp>
      <p:sp>
        <p:nvSpPr>
          <p:cNvPr id="20484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93CF8FC-0B14-4CFE-879E-4144B7DE1D17}" type="slidenum">
              <a:rPr lang="zh-CN" altLang="en-US" sz="1200">
                <a:latin typeface="Calibri" pitchFamily="34" charset="0"/>
              </a:rPr>
              <a:pPr algn="r"/>
              <a:t>8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en-US" smtClean="0">
                <a:ea typeface="宋体" pitchFamily="2" charset="-122"/>
              </a:rPr>
              <a:t>Java ME:</a:t>
            </a:r>
            <a:r>
              <a:rPr lang="zh-CN" altLang="en-US" smtClean="0"/>
              <a:t>嵌入型，机顶盒</a:t>
            </a:r>
            <a:endParaRPr lang="en-US" smtClean="0">
              <a:ea typeface="宋体" pitchFamily="2" charset="-122"/>
            </a:endParaRPr>
          </a:p>
          <a:p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准备问题，做笔记：</a:t>
            </a:r>
            <a:endParaRPr lang="en-US" smtClean="0">
              <a:ea typeface="宋体" pitchFamily="2" charset="-122"/>
            </a:endParaRPr>
          </a:p>
          <a:p>
            <a:r>
              <a:rPr lang="en-US" smtClean="0">
                <a:ea typeface="宋体" pitchFamily="2" charset="-122"/>
              </a:rPr>
              <a:t>Java</a:t>
            </a:r>
            <a:r>
              <a:rPr lang="zh-CN" altLang="en-US" smtClean="0"/>
              <a:t>是什么：程序、语言</a:t>
            </a:r>
            <a:endParaRPr lang="en-US" smtClean="0">
              <a:ea typeface="宋体" pitchFamily="2" charset="-122"/>
            </a:endParaRPr>
          </a:p>
          <a:p>
            <a:r>
              <a:rPr lang="en-US" smtClean="0">
                <a:ea typeface="宋体" pitchFamily="2" charset="-122"/>
              </a:rPr>
              <a:t>Java</a:t>
            </a:r>
            <a:r>
              <a:rPr lang="zh-CN" altLang="en-US" smtClean="0"/>
              <a:t>发展史：</a:t>
            </a:r>
            <a:r>
              <a:rPr lang="en-US" smtClean="0">
                <a:ea typeface="宋体" pitchFamily="2" charset="-122"/>
              </a:rPr>
              <a:t>java 8</a:t>
            </a:r>
          </a:p>
          <a:p>
            <a:r>
              <a:rPr lang="zh-CN" altLang="en-US" smtClean="0"/>
              <a:t>版本：</a:t>
            </a:r>
            <a:r>
              <a:rPr lang="en-US" smtClean="0">
                <a:ea typeface="宋体" pitchFamily="2" charset="-122"/>
              </a:rPr>
              <a:t>j2se javaee  javaME</a:t>
            </a:r>
          </a:p>
          <a:p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下一节预告：</a:t>
            </a:r>
            <a:endParaRPr lang="en-US" smtClean="0">
              <a:ea typeface="宋体" pitchFamily="2" charset="-122"/>
            </a:endParaRPr>
          </a:p>
          <a:p>
            <a:r>
              <a:rPr lang="en-US" smtClean="0">
                <a:ea typeface="宋体" pitchFamily="2" charset="-122"/>
              </a:rPr>
              <a:t>1</a:t>
            </a:r>
            <a:r>
              <a:rPr lang="zh-CN" altLang="en-US" smtClean="0"/>
              <a:t>、搭建环境</a:t>
            </a:r>
            <a:endParaRPr lang="en-US" smtClean="0">
              <a:ea typeface="宋体" pitchFamily="2" charset="-122"/>
            </a:endParaRPr>
          </a:p>
          <a:p>
            <a:r>
              <a:rPr lang="en-US" smtClean="0">
                <a:ea typeface="宋体" pitchFamily="2" charset="-122"/>
              </a:rPr>
              <a:t>2</a:t>
            </a:r>
            <a:r>
              <a:rPr lang="zh-CN" altLang="en-US" smtClean="0"/>
              <a:t>、记事本开发</a:t>
            </a:r>
            <a:endParaRPr lang="en-US" smtClean="0">
              <a:ea typeface="宋体" pitchFamily="2" charset="-122"/>
            </a:endParaRPr>
          </a:p>
          <a:p>
            <a:r>
              <a:rPr lang="en-US" smtClean="0">
                <a:ea typeface="宋体" pitchFamily="2" charset="-122"/>
              </a:rPr>
              <a:t>3</a:t>
            </a:r>
            <a:r>
              <a:rPr lang="zh-CN" altLang="en-US" smtClean="0"/>
              <a:t>、</a:t>
            </a:r>
            <a:r>
              <a:rPr lang="en-US" smtClean="0">
                <a:ea typeface="宋体" pitchFamily="2" charset="-122"/>
              </a:rPr>
              <a:t>java</a:t>
            </a:r>
            <a:r>
              <a:rPr lang="zh-CN" altLang="en-US" smtClean="0"/>
              <a:t>环境开发</a:t>
            </a:r>
            <a:endParaRPr lang="en-US" smtClean="0">
              <a:ea typeface="宋体" pitchFamily="2" charset="-122"/>
            </a:endParaRPr>
          </a:p>
        </p:txBody>
      </p:sp>
      <p:sp>
        <p:nvSpPr>
          <p:cNvPr id="22532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523321A-5C57-446D-8E71-EE887AF32675}" type="slidenum">
              <a:rPr lang="zh-CN" altLang="en-US" sz="1200">
                <a:latin typeface="Calibri" pitchFamily="34" charset="0"/>
              </a:rPr>
              <a:pPr algn="r"/>
              <a:t>9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7825" y="682625"/>
            <a:ext cx="6096000" cy="3429000"/>
          </a:xfrm>
          <a:ln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</p:spPr>
        <p:txBody>
          <a:bodyPr/>
          <a:lstStyle/>
          <a:p>
            <a:r>
              <a:rPr lang="zh-CN" altLang="en-US" smtClean="0"/>
              <a:t>（</a:t>
            </a:r>
            <a:r>
              <a:rPr lang="en-US" smtClean="0">
                <a:ea typeface="宋体" pitchFamily="2" charset="-122"/>
              </a:rPr>
              <a:t>1</a:t>
            </a:r>
            <a:r>
              <a:rPr lang="zh-CN" altLang="en-US" smtClean="0"/>
              <a:t>）</a:t>
            </a:r>
            <a:r>
              <a:rPr lang="en-US" smtClean="0">
                <a:ea typeface="宋体" pitchFamily="2" charset="-122"/>
              </a:rPr>
              <a:t>JDK7</a:t>
            </a:r>
          </a:p>
          <a:p>
            <a:r>
              <a:rPr lang="zh-CN" altLang="en-US" smtClean="0"/>
              <a:t>（</a:t>
            </a:r>
            <a:r>
              <a:rPr lang="en-US" smtClean="0">
                <a:ea typeface="宋体" pitchFamily="2" charset="-122"/>
              </a:rPr>
              <a:t>2</a:t>
            </a:r>
            <a:r>
              <a:rPr lang="zh-CN" altLang="en-US" smtClean="0"/>
              <a:t>）</a:t>
            </a:r>
            <a:r>
              <a:rPr lang="en-US" smtClean="0">
                <a:ea typeface="宋体" pitchFamily="2" charset="-122"/>
              </a:rPr>
              <a:t>Oracle</a:t>
            </a:r>
            <a:r>
              <a:rPr lang="zh-CN" altLang="en-US" smtClean="0"/>
              <a:t>官网下载</a:t>
            </a:r>
            <a:endParaRPr lang="en-US" smtClean="0">
              <a:ea typeface="宋体" pitchFamily="2" charset="-122"/>
            </a:endParaRPr>
          </a:p>
          <a:p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讲解 </a:t>
            </a:r>
            <a:r>
              <a:rPr lang="en-US" smtClean="0">
                <a:ea typeface="宋体" pitchFamily="2" charset="-122"/>
              </a:rPr>
              <a:t>jdk </a:t>
            </a:r>
            <a:r>
              <a:rPr lang="zh-CN" altLang="en-US" smtClean="0"/>
              <a:t>各文件夹保存的内容</a:t>
            </a:r>
            <a:endParaRPr lang="en-US" smtClean="0">
              <a:ea typeface="宋体" pitchFamily="2" charset="-122"/>
            </a:endParaRPr>
          </a:p>
          <a:p>
            <a:endParaRPr lang="en-US" smtClean="0">
              <a:ea typeface="宋体" pitchFamily="2" charset="-122"/>
            </a:endParaRPr>
          </a:p>
          <a:p>
            <a:endParaRPr lang="en-US" smtClean="0">
              <a:ea typeface="宋体" pitchFamily="2" charset="-122"/>
            </a:endParaRPr>
          </a:p>
          <a:p>
            <a:r>
              <a:rPr lang="zh-CN" altLang="en-US" smtClean="0"/>
              <a:t>给</a:t>
            </a:r>
            <a:r>
              <a:rPr lang="en-US" smtClean="0">
                <a:ea typeface="宋体" pitchFamily="2" charset="-122"/>
              </a:rPr>
              <a:t>3</a:t>
            </a:r>
            <a:r>
              <a:rPr lang="zh-CN" altLang="en-US" smtClean="0"/>
              <a:t>分钟时间检查一下环境配置</a:t>
            </a:r>
          </a:p>
        </p:txBody>
      </p:sp>
      <p:sp>
        <p:nvSpPr>
          <p:cNvPr id="24580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7695EC9-A546-4774-8DE1-9390D333DABC}" type="slidenum">
              <a:rPr lang="zh-CN" altLang="en-US" sz="1200">
                <a:latin typeface="Calibri" pitchFamily="34" charset="0"/>
              </a:rPr>
              <a:pPr algn="r"/>
              <a:t>10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C:\Users\Lenovo\Desktop\全栈大数据PPT模板设计\ppt模板\切图\压缩后\压缩后\3_04.png3_0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965440" y="207328"/>
            <a:ext cx="1105535" cy="448945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77545" y="1015365"/>
            <a:ext cx="7762875" cy="3394075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0099D8"/>
              </a:buClr>
              <a:buFont typeface="Wingdings" panose="05000000000000000000" charset="0"/>
              <a:buChar char=""/>
              <a:defRPr sz="2400" b="1">
                <a:solidFill>
                  <a:srgbClr val="0B9FDD"/>
                </a:solidFill>
              </a:defRPr>
            </a:lvl1pPr>
            <a:lvl2pPr marL="800100" indent="-342900">
              <a:lnSpc>
                <a:spcPct val="100000"/>
              </a:lnSpc>
              <a:buClr>
                <a:srgbClr val="0099D8"/>
              </a:buClr>
              <a:buSzPct val="90000"/>
              <a:buFont typeface="Wingdings" panose="05000000000000000000" charset="0"/>
              <a:buChar char=""/>
              <a:defRPr sz="22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Clr>
                <a:srgbClr val="0099D8"/>
              </a:buClr>
              <a:buSzPct val="85000"/>
              <a:buFont typeface="Wingdings" panose="05000000000000000000" charset="0"/>
              <a:buChar char=""/>
              <a:defRPr sz="2000"/>
            </a:lvl3pPr>
            <a:lvl4pPr marL="1657350" indent="-285750">
              <a:lnSpc>
                <a:spcPct val="100000"/>
              </a:lnSpc>
              <a:buClr>
                <a:srgbClr val="0099D8"/>
              </a:buClr>
              <a:buFont typeface="Webdings" panose="05030102010509060703" charset="0"/>
              <a:buChar char="4"/>
              <a:defRPr/>
            </a:lvl4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r>
              <a:rPr lang="en-US" altLang="zh-CN" dirty="0"/>
              <a:t>/10</a:t>
            </a:r>
            <a:endParaRPr 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43840" y="207645"/>
            <a:ext cx="8185785" cy="7067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0" tIns="0"/>
          <a:lstStyle>
            <a:lvl1pPr>
              <a:defRPr sz="2400" b="1">
                <a:solidFill>
                  <a:srgbClr val="0099D9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" y="207645"/>
            <a:ext cx="8185785" cy="7067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0" tIns="0"/>
          <a:lstStyle>
            <a:lvl1pPr>
              <a:defRPr sz="2400" b="1">
                <a:solidFill>
                  <a:srgbClr val="0099D9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pic>
        <p:nvPicPr>
          <p:cNvPr id="8" name="图片 7" descr="C:\Users\Lenovo\Desktop\全栈大数据PPT模板设计\ppt模板\切图\压缩后\压缩后\3_04.png3_0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965440" y="207328"/>
            <a:ext cx="1105535" cy="448945"/>
          </a:xfrm>
          <a:prstGeom prst="rect">
            <a:avLst/>
          </a:prstGeom>
        </p:spPr>
      </p:pic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677545" y="1015365"/>
            <a:ext cx="7762875" cy="3394075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rgbClr val="0099D8"/>
              </a:buClr>
              <a:buFont typeface="Wingdings" panose="05000000000000000000" charset="0"/>
              <a:buChar char=""/>
              <a:defRPr sz="2400" b="1">
                <a:solidFill>
                  <a:srgbClr val="0B9FDD"/>
                </a:solidFill>
              </a:defRPr>
            </a:lvl1pPr>
            <a:lvl2pPr marL="800100" indent="-342900">
              <a:lnSpc>
                <a:spcPct val="100000"/>
              </a:lnSpc>
              <a:buClr>
                <a:srgbClr val="0099D8"/>
              </a:buClr>
              <a:buSzPct val="90000"/>
              <a:buFont typeface="Wingdings" panose="05000000000000000000" charset="0"/>
              <a:buChar char=""/>
              <a:defRPr sz="22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Clr>
                <a:srgbClr val="0099D8"/>
              </a:buClr>
              <a:buSzPct val="85000"/>
              <a:buFont typeface="Wingdings" panose="05000000000000000000" charset="0"/>
              <a:buChar char=""/>
              <a:defRPr sz="2000"/>
            </a:lvl3pPr>
            <a:lvl4pPr marL="1657350" indent="-285750">
              <a:lnSpc>
                <a:spcPct val="100000"/>
              </a:lnSpc>
              <a:buClr>
                <a:srgbClr val="0099D8"/>
              </a:buClr>
              <a:buFont typeface="Webdings" panose="05030102010509060703" charset="0"/>
              <a:buChar char="4"/>
              <a:defRPr/>
            </a:lvl4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  <a:p>
            <a:pPr lvl="5" fontAlgn="base"/>
            <a:r>
              <a:rPr lang="zh-CN" altLang="en-US" strike="noStrike" noProof="1"/>
              <a:t>６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zh-CN" altLang="en-US" dirty="0"/>
              <a:t>/</a:t>
            </a:r>
            <a:r>
              <a:rPr lang="en-US" altLang="zh-CN" dirty="0"/>
              <a:t>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buFont typeface="Wingdings" panose="05000000000000000000" charset="0"/>
              <a:buChar char=""/>
              <a:defRPr sz="3200"/>
            </a:lvl1pPr>
            <a:lvl2pPr>
              <a:buFont typeface="Wingdings" panose="05000000000000000000" charset="0"/>
              <a:buChar char=""/>
              <a:defRPr sz="2800"/>
            </a:lvl2pPr>
            <a:lvl3pPr>
              <a:buFont typeface="Wingdings" panose="05000000000000000000" charset="0"/>
              <a:buChar char=""/>
              <a:defRPr sz="2400"/>
            </a:lvl3pPr>
            <a:lvl4pPr>
              <a:buFont typeface="Webdings" panose="05030102010509060703" charset="0"/>
              <a:buChar char="4"/>
              <a:defRPr sz="2000"/>
            </a:lvl4pPr>
            <a:lvl5pPr>
              <a:buFont typeface="Wingdings" panose="05000000000000000000" charset="0"/>
              <a:buChar char="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zh-CN" altLang="en-US" dirty="0"/>
              <a:t>/</a:t>
            </a:r>
            <a:r>
              <a:rPr lang="en-US" altLang="zh-CN" dirty="0"/>
              <a:t>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zh-CN" altLang="en-US" dirty="0"/>
              <a:t>/</a:t>
            </a:r>
            <a:r>
              <a:rPr lang="en-US" altLang="zh-CN" dirty="0"/>
              <a:t>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86380" y="349251"/>
            <a:ext cx="3429024" cy="43654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6260" y="797560"/>
            <a:ext cx="8422640" cy="3394075"/>
          </a:xfrm>
        </p:spPr>
        <p:txBody>
          <a:bodyPr vert="eaVert"/>
          <a:lstStyle>
            <a:lvl1pPr>
              <a:buFont typeface="Wingdings" panose="05000000000000000000" charset="0"/>
              <a:buChar char=""/>
              <a:defRPr/>
            </a:lvl1pPr>
            <a:lvl2pPr>
              <a:buFont typeface="Wingdings" panose="05000000000000000000" charset="0"/>
              <a:buChar char=""/>
              <a:defRPr/>
            </a:lvl2pPr>
            <a:lvl3pPr>
              <a:buFont typeface="Wingdings" panose="05000000000000000000" charset="0"/>
              <a:buChar char=""/>
              <a:defRPr/>
            </a:lvl3pPr>
            <a:lvl4pPr>
              <a:buFont typeface="Webdings" panose="05030102010509060703" charset="0"/>
              <a:buChar char="4"/>
              <a:defRPr/>
            </a:lvl4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zh-CN" altLang="en-US" dirty="0"/>
              <a:t>/</a:t>
            </a:r>
            <a:r>
              <a:rPr lang="en-US" altLang="zh-CN" dirty="0"/>
              <a:t>10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>
            <a:lvl1pPr>
              <a:buFont typeface="Wingdings" panose="05000000000000000000" charset="0"/>
              <a:buChar char=""/>
              <a:defRPr/>
            </a:lvl1pPr>
            <a:lvl2pPr>
              <a:buFont typeface="Wingdings" panose="05000000000000000000" charset="0"/>
              <a:buChar char=""/>
              <a:defRPr/>
            </a:lvl2pPr>
            <a:lvl3pPr>
              <a:buFont typeface="Wingdings" panose="05000000000000000000" charset="0"/>
              <a:buChar char=""/>
              <a:defRPr/>
            </a:lvl3pPr>
            <a:lvl4pPr>
              <a:buFont typeface="Webdings" panose="05030102010509060703" charset="0"/>
              <a:buChar char="4"/>
              <a:defRPr/>
            </a:lvl4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zh-CN" altLang="en-US" dirty="0"/>
              <a:t>/</a:t>
            </a:r>
            <a:r>
              <a:rPr lang="en-US" altLang="zh-CN" dirty="0"/>
              <a:t>10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857238"/>
            <a:ext cx="6643734" cy="3643338"/>
          </a:xfrm>
        </p:spPr>
        <p:txBody>
          <a:bodyPr>
            <a:normAutofit/>
          </a:bodyPr>
          <a:lstStyle>
            <a:lvl1pPr>
              <a:buClr>
                <a:srgbClr val="7CC049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buClr>
                <a:srgbClr val="7CC049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SzPct val="80000"/>
              <a:buFontTx/>
              <a:buBlip>
                <a:blip r:embed="rId2"/>
              </a:buBlip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7164288" y="285734"/>
            <a:ext cx="1622554" cy="357190"/>
          </a:xfrm>
          <a:solidFill>
            <a:srgbClr val="30383A"/>
          </a:solidFill>
        </p:spPr>
        <p:txBody>
          <a:bodyPr>
            <a:noAutofit/>
          </a:bodyPr>
          <a:lstStyle>
            <a:lvl1pPr algn="r">
              <a:defRPr sz="20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添加标题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zh-CN" altLang="en-US" dirty="0"/>
              <a:t>/</a:t>
            </a:r>
            <a:r>
              <a:rPr lang="en-US" altLang="zh-CN" dirty="0"/>
              <a:t>10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Lenovo\Desktop\全栈大数据PPT模板设计\最小压缩后\封面背景图.png封面背景图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" y="2223"/>
            <a:ext cx="918972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C:\Users\Lenovo\Desktop\images\1_03.png1_0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274695" y="2535555"/>
            <a:ext cx="2839720" cy="661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1094105"/>
            <a:ext cx="7772400" cy="11049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ctr">
            <a:normAutofit/>
          </a:bodyPr>
          <a:lstStyle>
            <a:lvl1pPr lvl="0" algn="ctr">
              <a:defRPr sz="4600" b="1" kern="12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en-US" altLang="zh-CN" strike="noStrike" noProof="1"/>
              <a:t>16/9</a:t>
            </a:r>
            <a:r>
              <a:rPr lang="zh-CN" altLang="en-US" strike="noStrike" noProof="1"/>
              <a:t>录屏模板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1" name="标题占位符 1"/>
          <p:cNvSpPr>
            <a:spLocks noGrp="1"/>
          </p:cNvSpPr>
          <p:nvPr>
            <p:ph type="title"/>
          </p:nvPr>
        </p:nvSpPr>
        <p:spPr bwMode="auto">
          <a:xfrm>
            <a:off x="48260" y="286385"/>
            <a:ext cx="5874385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73735" y="977900"/>
            <a:ext cx="7797165" cy="318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/10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B9FDD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ADA"/>
        </a:buClr>
        <a:buFont typeface="Wingdings" panose="05000000000000000000" charset="0"/>
        <a:buChar char=""/>
        <a:defRPr sz="2400" b="1" kern="1200">
          <a:solidFill>
            <a:srgbClr val="009ADA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ADA"/>
        </a:buClr>
        <a:buFont typeface="Wingdings" panose="05000000000000000000" charset="0"/>
        <a:buChar char="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ADA"/>
        </a:buClr>
        <a:buFont typeface="Wingdings" panose="05000000000000000000" charset="0"/>
        <a:buChar char="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ADA"/>
        </a:buClr>
        <a:buFont typeface="Webdings" panose="05030102010509060703" charset="0"/>
        <a:buChar char="4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ADA"/>
        </a:buClr>
        <a:buFont typeface="Wingdings" panose="05000000000000000000" charset="0"/>
        <a:buChar char=""/>
        <a:defRPr sz="1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121"/>
          <p:cNvSpPr>
            <a:spLocks noGrp="1"/>
          </p:cNvSpPr>
          <p:nvPr>
            <p:ph type="ctrTitle"/>
          </p:nvPr>
        </p:nvSpPr>
        <p:spPr>
          <a:xfrm>
            <a:off x="1256983" y="1283335"/>
            <a:ext cx="6858000" cy="1184275"/>
          </a:xfrm>
        </p:spPr>
        <p:txBody>
          <a:bodyPr wrap="square" anchor="ctr">
            <a:normAutofit fontScale="90000"/>
          </a:bodyPr>
          <a:lstStyle/>
          <a:p>
            <a:r>
              <a:rPr lang="en-US" altLang="zh-CN" dirty="0">
                <a:sym typeface="+mn-ea"/>
              </a:rPr>
              <a:t/>
            </a:r>
            <a:br>
              <a:rPr lang="en-US" altLang="zh-CN" dirty="0">
                <a:sym typeface="+mn-ea"/>
              </a:rPr>
            </a:br>
            <a:r>
              <a:rPr lang="zh-CN" altLang="en-US" sz="4400" dirty="0">
                <a:sym typeface="Arial" pitchFamily="34" charset="0"/>
              </a:rPr>
              <a:t>初识</a:t>
            </a:r>
            <a:r>
              <a:rPr lang="zh-CN" altLang="en-US" sz="4400" dirty="0" smtClean="0">
                <a:sym typeface="Arial" pitchFamily="34" charset="0"/>
              </a:rPr>
              <a:t>Java语言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strike="noStrike" kern="1200" noProof="1">
              <a:solidFill>
                <a:srgbClr val="0099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副标题 5122"/>
          <p:cNvSpPr txBox="1">
            <a:spLocks noChangeArrowheads="1"/>
          </p:cNvSpPr>
          <p:nvPr/>
        </p:nvSpPr>
        <p:spPr>
          <a:xfrm>
            <a:off x="5715000" y="2139702"/>
            <a:ext cx="6858000" cy="6096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DA"/>
              </a:buClr>
              <a:buFont typeface="Wingdings" panose="05000000000000000000" charset="0"/>
              <a:buChar char=""/>
              <a:defRPr sz="2400" b="1" kern="120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DA"/>
              </a:buClr>
              <a:buFont typeface="Wingdings" panose="05000000000000000000" charset="0"/>
              <a:buChar char="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DA"/>
              </a:buClr>
              <a:buFont typeface="Wingdings" panose="05000000000000000000" charset="0"/>
              <a:buChar char="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DA"/>
              </a:buClr>
              <a:buFont typeface="Webdings" panose="05030102010509060703" charset="0"/>
              <a:buChar char="4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ADA"/>
              </a:buClr>
              <a:buFont typeface="Wingdings" panose="05000000000000000000" charset="0"/>
              <a:buChar char="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zh-CN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示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887413"/>
            <a:ext cx="6834188" cy="340201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开发环境搭建与配置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r>
              <a:rPr lang="en-US" altLang="zh-CN" dirty="0"/>
              <a:t>/27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21713" y="4515966"/>
            <a:ext cx="4394503" cy="371891"/>
            <a:chOff x="1403648" y="3795886"/>
            <a:chExt cx="5842480" cy="371891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403648" y="3795886"/>
              <a:ext cx="500044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975126" y="3795886"/>
              <a:ext cx="5271002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6" name="Picture 8" descr="说话气泡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827363"/>
              <a:ext cx="571479" cy="256555"/>
            </a:xfrm>
            <a:prstGeom prst="rect">
              <a:avLst/>
            </a:prstGeom>
            <a:noFill/>
            <a:ln>
              <a:noFill/>
            </a:ln>
            <a:effectLst>
              <a:prstShdw prst="shdw13" dist="12700" dir="10800000">
                <a:srgbClr val="0099FF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3336211" y="3829223"/>
              <a:ext cx="2719822" cy="33855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演示：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配置环境变量</a:t>
              </a:r>
              <a:endParaRPr lang="zh-CN" altLang="en-US" sz="1600" b="1" spc="300" dirty="0">
                <a:solidFill>
                  <a:srgbClr val="FBFFF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8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程序开发过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90825"/>
            <a:ext cx="8905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661988" y="1654175"/>
            <a:ext cx="2160587" cy="369332"/>
          </a:xfrm>
          <a:prstGeom prst="roundRect">
            <a:avLst>
              <a:gd name="adj" fmla="val 0"/>
            </a:avLst>
          </a:prstGeom>
          <a:solidFill>
            <a:srgbClr val="0099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、编写源程序</a:t>
            </a:r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3438525" y="1654175"/>
            <a:ext cx="2160588" cy="369332"/>
          </a:xfrm>
          <a:prstGeom prst="roundRect">
            <a:avLst>
              <a:gd name="adj" fmla="val 0"/>
            </a:avLst>
          </a:prstGeom>
          <a:solidFill>
            <a:srgbClr val="0099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、编译源程序</a:t>
            </a: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>
            <a:off x="6215063" y="1654175"/>
            <a:ext cx="2160587" cy="369332"/>
          </a:xfrm>
          <a:prstGeom prst="roundRect">
            <a:avLst>
              <a:gd name="adj" fmla="val 0"/>
            </a:avLst>
          </a:prstGeom>
          <a:solidFill>
            <a:srgbClr val="0099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、运行</a:t>
            </a:r>
          </a:p>
        </p:txBody>
      </p:sp>
      <p:sp>
        <p:nvSpPr>
          <p:cNvPr id="25609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开发Java程序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475656" y="2023507"/>
            <a:ext cx="0" cy="764143"/>
          </a:xfrm>
          <a:prstGeom prst="straightConnector1">
            <a:avLst/>
          </a:prstGeom>
          <a:ln cmpd="sng">
            <a:solidFill>
              <a:srgbClr val="0099D8"/>
            </a:solidFill>
            <a:headEnd type="none"/>
            <a:tailEnd type="triangle"/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prstMaterial="dkEdge">
            <a:bevelT w="0" h="0"/>
            <a:contourClr>
              <a:schemeClr val="accent1">
                <a:satMod val="11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301646" y="2128707"/>
            <a:ext cx="0" cy="764143"/>
          </a:xfrm>
          <a:prstGeom prst="straightConnector1">
            <a:avLst/>
          </a:prstGeom>
          <a:ln cmpd="sng">
            <a:solidFill>
              <a:srgbClr val="0099D8"/>
            </a:solidFill>
            <a:headEnd type="none"/>
            <a:tailEnd type="triangle"/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prstMaterial="dkEdge">
            <a:bevelT w="0" h="0"/>
            <a:contourClr>
              <a:schemeClr val="accent1">
                <a:satMod val="11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716016" y="2128708"/>
            <a:ext cx="0" cy="764143"/>
          </a:xfrm>
          <a:prstGeom prst="straightConnector1">
            <a:avLst/>
          </a:prstGeom>
          <a:ln cmpd="sng">
            <a:solidFill>
              <a:srgbClr val="0099D8"/>
            </a:solidFill>
            <a:headEnd type="none"/>
            <a:tailEnd type="triangle"/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prstMaterial="dkEdge">
            <a:bevelT w="0" h="0"/>
            <a:contourClr>
              <a:schemeClr val="accent1">
                <a:satMod val="11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4542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内容占位符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758950"/>
            <a:ext cx="57419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使用记事本开发Java程序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r>
              <a:rPr lang="en-US" altLang="zh-CN" dirty="0"/>
              <a:t>/27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339752" y="4443958"/>
            <a:ext cx="4394503" cy="371891"/>
            <a:chOff x="1403648" y="3795886"/>
            <a:chExt cx="5842480" cy="371891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1403648" y="3795886"/>
              <a:ext cx="500044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1975126" y="3795886"/>
              <a:ext cx="5271002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6" name="Picture 8" descr="说话气泡n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827363"/>
              <a:ext cx="571479" cy="256555"/>
            </a:xfrm>
            <a:prstGeom prst="rect">
              <a:avLst/>
            </a:prstGeom>
            <a:noFill/>
            <a:ln>
              <a:noFill/>
            </a:ln>
            <a:effectLst>
              <a:prstShdw prst="shdw13" dist="12700" dir="10800000">
                <a:srgbClr val="0099FF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2302585" y="3829223"/>
              <a:ext cx="4787076" cy="33855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演示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示例</a:t>
              </a:r>
              <a:r>
                <a:rPr lang="en-US" altLang="zh-CN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1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：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使用记事本开发</a:t>
              </a:r>
              <a:r>
                <a:rPr lang="en-US" altLang="zh-CN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Java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程序</a:t>
              </a:r>
              <a:endParaRPr lang="zh-CN" altLang="en-US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效果图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03325"/>
            <a:ext cx="6143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Java虚拟机与跨平台原理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138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Java程序结构</a:t>
            </a:r>
          </a:p>
        </p:txBody>
      </p:sp>
      <p:sp>
        <p:nvSpPr>
          <p:cNvPr id="28678" name="AutoShape 2"/>
          <p:cNvSpPr>
            <a:spLocks noChangeArrowheads="1"/>
          </p:cNvSpPr>
          <p:nvPr/>
        </p:nvSpPr>
        <p:spPr bwMode="auto">
          <a:xfrm>
            <a:off x="1836738" y="3363913"/>
            <a:ext cx="5929312" cy="1077218"/>
          </a:xfrm>
          <a:prstGeom prst="roundRect">
            <a:avLst>
              <a:gd name="adj" fmla="val 0"/>
            </a:avLst>
          </a:prstGeom>
          <a:solidFill>
            <a:srgbClr val="009AD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、类名与文件名完全一样，首字母大写</a:t>
            </a:r>
            <a:endParaRPr lang="en-US" sz="1600" dirty="0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main()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程序入口，四要素必不可少</a:t>
            </a:r>
            <a:endParaRPr lang="en-US" sz="1600" dirty="0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sz="1600" dirty="0" err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System.out.println</a:t>
            </a:r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从控制台输出信息，</a:t>
            </a:r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大写</a:t>
            </a:r>
            <a:endParaRPr lang="en-US" sz="1600" dirty="0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{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}</a:t>
            </a:r>
            <a:r>
              <a:rPr lang="zh-CN" altLang="en-US" sz="1600" dirty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一一对应，缺一不可</a:t>
            </a:r>
            <a:endParaRPr lang="en-US" sz="1600" dirty="0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9" name="AutoShape 4"/>
          <p:cNvSpPr>
            <a:spLocks noChangeArrowheads="1"/>
          </p:cNvSpPr>
          <p:nvPr/>
        </p:nvSpPr>
        <p:spPr bwMode="auto">
          <a:xfrm>
            <a:off x="1350871" y="1563638"/>
            <a:ext cx="5591175" cy="1491615"/>
          </a:xfrm>
          <a:prstGeom prst="roundRect">
            <a:avLst>
              <a:gd name="adj" fmla="val 0"/>
            </a:avLst>
          </a:prstGeom>
          <a:solidFill>
            <a:srgbClr val="EDF5FD"/>
          </a:solidFill>
          <a:ln w="38100" cap="flat" cmpd="sng" algn="ctr">
            <a:solidFill>
              <a:srgbClr val="0099D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US" dirty="0"/>
              <a:t>public class </a:t>
            </a:r>
            <a:r>
              <a:rPr lang="en-US" dirty="0" err="1"/>
              <a:t>HelloWorld</a:t>
            </a:r>
            <a:r>
              <a:rPr lang="en-US" dirty="0"/>
              <a:t>  {</a:t>
            </a:r>
          </a:p>
          <a:p>
            <a:pPr lvl="1"/>
            <a:r>
              <a:rPr lang="en-US" dirty="0"/>
              <a:t>       public static void main(String[ ] </a:t>
            </a:r>
            <a:r>
              <a:rPr lang="en-US" dirty="0" err="1"/>
              <a:t>args</a:t>
            </a:r>
            <a:r>
              <a:rPr lang="en-US" dirty="0"/>
              <a:t>)  {</a:t>
            </a:r>
          </a:p>
          <a:p>
            <a:pPr lvl="1"/>
            <a:r>
              <a:rPr lang="en-US" dirty="0"/>
              <a:t>             </a:t>
            </a:r>
            <a:r>
              <a:rPr lang="en-US" dirty="0" err="1"/>
              <a:t>System.out.println</a:t>
            </a:r>
            <a:r>
              <a:rPr lang="en-US" dirty="0"/>
              <a:t>("Hello  World!!!");</a:t>
            </a:r>
          </a:p>
          <a:p>
            <a:pPr lvl="1"/>
            <a:r>
              <a:rPr lang="en-US" dirty="0"/>
              <a:t>      }</a:t>
            </a:r>
          </a:p>
          <a:p>
            <a:pPr lvl="1"/>
            <a:r>
              <a:rPr lang="en-US" dirty="0"/>
              <a:t>}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14718" y="3345815"/>
            <a:ext cx="436880" cy="516890"/>
            <a:chOff x="989013" y="3074035"/>
            <a:chExt cx="436880" cy="516890"/>
          </a:xfrm>
        </p:grpSpPr>
        <p:sp>
          <p:nvSpPr>
            <p:cNvPr id="10" name="TextBox 65"/>
            <p:cNvSpPr txBox="1"/>
            <p:nvPr/>
          </p:nvSpPr>
          <p:spPr>
            <a:xfrm>
              <a:off x="989013" y="3345815"/>
              <a:ext cx="436880" cy="245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099D8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注意</a:t>
              </a:r>
            </a:p>
          </p:txBody>
        </p:sp>
        <p:pic>
          <p:nvPicPr>
            <p:cNvPr id="11" name="图片 10" descr="C:\Users\Lenovo\Desktop\icon\注意(1).png注意(1)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63308" y="3074035"/>
              <a:ext cx="288290" cy="249555"/>
            </a:xfrm>
            <a:prstGeom prst="rect">
              <a:avLst/>
            </a:prstGeom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3974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Group 29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124200"/>
            <a:ext cx="54070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AutoShape 4"/>
          <p:cNvSpPr>
            <a:spLocks noChangeArrowheads="1"/>
          </p:cNvSpPr>
          <p:nvPr/>
        </p:nvSpPr>
        <p:spPr bwMode="auto">
          <a:xfrm>
            <a:off x="1857375" y="1714500"/>
            <a:ext cx="4659313" cy="858838"/>
          </a:xfrm>
          <a:prstGeom prst="roundRect">
            <a:avLst>
              <a:gd name="adj" fmla="val 0"/>
            </a:avLst>
          </a:prstGeom>
          <a:solidFill>
            <a:srgbClr val="EDF5FD"/>
          </a:solidFill>
          <a:ln w="38100" cap="flat" cmpd="sng" algn="ctr">
            <a:solidFill>
              <a:srgbClr val="0099D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>
                <a:solidFill>
                  <a:schemeClr val="accent5">
                    <a:lumMod val="10000"/>
                  </a:schemeClr>
                </a:solidFill>
              </a:rPr>
              <a:t>System.out.print();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>
                <a:solidFill>
                  <a:schemeClr val="accent5">
                    <a:lumMod val="10000"/>
                  </a:schemeClr>
                </a:solidFill>
              </a:rPr>
              <a:t>System.out.println();</a:t>
            </a:r>
          </a:p>
        </p:txBody>
      </p:sp>
      <p:sp>
        <p:nvSpPr>
          <p:cNvPr id="34829" name="AutoShape 4"/>
          <p:cNvSpPr>
            <a:spLocks noChangeArrowheads="1"/>
          </p:cNvSpPr>
          <p:nvPr/>
        </p:nvSpPr>
        <p:spPr bwMode="auto">
          <a:xfrm>
            <a:off x="1836738" y="2571750"/>
            <a:ext cx="4714875" cy="466130"/>
          </a:xfrm>
          <a:prstGeom prst="roundRect">
            <a:avLst>
              <a:gd name="adj" fmla="val 2713"/>
            </a:avLst>
          </a:prstGeom>
          <a:solidFill>
            <a:srgbClr val="EDF5FD"/>
          </a:solidFill>
          <a:ln w="38100" cap="flat" cmpd="sng" algn="ctr">
            <a:solidFill>
              <a:srgbClr val="0099D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>
                <a:solidFill>
                  <a:schemeClr val="accent5">
                    <a:lumMod val="10000"/>
                  </a:schemeClr>
                </a:solidFill>
              </a:rPr>
              <a:t>System.out.print();</a:t>
            </a:r>
            <a:r>
              <a:rPr lang="zh-CN" altLang="en-US" sz="1600" b="1">
                <a:solidFill>
                  <a:schemeClr val="accent5">
                    <a:lumMod val="10000"/>
                  </a:schemeClr>
                </a:solidFill>
              </a:rPr>
              <a:t>使用</a:t>
            </a:r>
            <a:r>
              <a:rPr lang="en-US" sz="1600" b="1">
                <a:solidFill>
                  <a:schemeClr val="accent5">
                    <a:lumMod val="10000"/>
                  </a:schemeClr>
                </a:solidFill>
              </a:rPr>
              <a:t>\n</a:t>
            </a:r>
            <a:r>
              <a:rPr lang="zh-CN" altLang="en-US" sz="1600" b="1">
                <a:solidFill>
                  <a:schemeClr val="accent5">
                    <a:lumMod val="10000"/>
                  </a:schemeClr>
                </a:solidFill>
              </a:rPr>
              <a:t>转义符</a:t>
            </a:r>
            <a:endParaRPr lang="en-US" sz="1600" b="1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4830" name="AutoShape 5"/>
          <p:cNvSpPr>
            <a:spLocks noChangeArrowheads="1"/>
          </p:cNvSpPr>
          <p:nvPr/>
        </p:nvSpPr>
        <p:spPr bwMode="auto">
          <a:xfrm>
            <a:off x="2143125" y="1071563"/>
            <a:ext cx="3941763" cy="332006"/>
          </a:xfrm>
          <a:prstGeom prst="wedgeRoundRectCallout">
            <a:avLst>
              <a:gd name="adj1" fmla="val -63898"/>
              <a:gd name="adj2" fmla="val -31458"/>
              <a:gd name="adj3" fmla="val 16667"/>
            </a:avLst>
          </a:prstGeom>
          <a:solidFill>
            <a:srgbClr val="0099D8"/>
          </a:solidFill>
          <a:ln w="15875" algn="ctr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Ctr="1">
            <a:spAutoFit/>
          </a:bodyPr>
          <a:lstStyle/>
          <a:p>
            <a:pPr marL="224155" indent="-224155" algn="ctr" fontAlgn="base"/>
            <a:r>
              <a:rPr lang="zh-CN" alt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如何换行输出信息？</a:t>
            </a:r>
            <a:endParaRPr lang="en-US" sz="135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从控制台输出信息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29644" y="962928"/>
            <a:ext cx="436880" cy="549275"/>
            <a:chOff x="314008" y="938530"/>
            <a:chExt cx="436880" cy="549275"/>
          </a:xfrm>
        </p:grpSpPr>
        <p:sp>
          <p:nvSpPr>
            <p:cNvPr id="22" name="TextBox 65"/>
            <p:cNvSpPr txBox="1"/>
            <p:nvPr/>
          </p:nvSpPr>
          <p:spPr>
            <a:xfrm>
              <a:off x="314008" y="1242695"/>
              <a:ext cx="436880" cy="245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099D8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问题</a:t>
              </a:r>
            </a:p>
          </p:txBody>
        </p:sp>
        <p:pic>
          <p:nvPicPr>
            <p:cNvPr id="23" name="图片 22" descr="疑问 gr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285" y="938530"/>
              <a:ext cx="314325" cy="31432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71266" y="2039620"/>
            <a:ext cx="436880" cy="532130"/>
            <a:chOff x="2317433" y="1741805"/>
            <a:chExt cx="436880" cy="532130"/>
          </a:xfrm>
        </p:grpSpPr>
        <p:sp>
          <p:nvSpPr>
            <p:cNvPr id="25" name="TextBox 65"/>
            <p:cNvSpPr txBox="1"/>
            <p:nvPr/>
          </p:nvSpPr>
          <p:spPr>
            <a:xfrm>
              <a:off x="2317433" y="2028825"/>
              <a:ext cx="436880" cy="245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099D8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分析</a:t>
              </a:r>
            </a:p>
          </p:txBody>
        </p:sp>
        <p:pic>
          <p:nvPicPr>
            <p:cNvPr id="26" name="图片 25" descr="C:\Users\Lenovo\Desktop\icon\放大镜.png放大镜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96173" y="1741805"/>
              <a:ext cx="279400" cy="280035"/>
            </a:xfrm>
            <a:prstGeom prst="rect">
              <a:avLst/>
            </a:prstGeom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r>
              <a:rPr lang="en-US" altLang="zh-CN" dirty="0"/>
              <a:t>/27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374748" y="4515966"/>
            <a:ext cx="4394503" cy="371891"/>
            <a:chOff x="1403648" y="3795886"/>
            <a:chExt cx="5842480" cy="371891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1403648" y="3795886"/>
              <a:ext cx="500044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1975126" y="3795886"/>
              <a:ext cx="5271002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0" name="Picture 8" descr="说话气泡ne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827363"/>
              <a:ext cx="571479" cy="256555"/>
            </a:xfrm>
            <a:prstGeom prst="rect">
              <a:avLst/>
            </a:prstGeom>
            <a:noFill/>
            <a:ln>
              <a:noFill/>
            </a:ln>
            <a:effectLst>
              <a:prstShdw prst="shdw13" dist="12700" dir="10800000">
                <a:srgbClr val="0099FF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 bwMode="auto">
            <a:xfrm>
              <a:off x="2717102" y="3829223"/>
              <a:ext cx="3958043" cy="33855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演示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示例</a:t>
              </a:r>
              <a:r>
                <a:rPr lang="en-US" altLang="zh-CN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2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：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从控制台输出信息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6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bldLvl="0" animBg="1"/>
      <p:bldP spid="34829" grpId="0" bldLvl="0" animBg="1"/>
      <p:bldP spid="3483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251520" y="987425"/>
            <a:ext cx="5255245" cy="3539430"/>
          </a:xfrm>
          <a:prstGeom prst="roundRect">
            <a:avLst>
              <a:gd name="adj" fmla="val 0"/>
            </a:avLst>
          </a:prstGeom>
          <a:solidFill>
            <a:srgbClr val="EDF5FD"/>
          </a:solidFill>
          <a:ln w="38100" cap="flat" cmpd="sng" algn="ctr">
            <a:solidFill>
              <a:srgbClr val="0099D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    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/*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         * HelloWorld.java           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         * </a:t>
            </a:r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201</a:t>
            </a:r>
            <a:r>
              <a:rPr lang="en-US" altLang="zh-CN" sz="1600" b="1" dirty="0" smtClean="0">
                <a:solidFill>
                  <a:schemeClr val="accent5">
                    <a:lumMod val="10000"/>
                  </a:schemeClr>
                </a:solidFill>
              </a:rPr>
              <a:t>7</a:t>
            </a:r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-1</a:t>
            </a:r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0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-</a:t>
            </a:r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9</a:t>
            </a:r>
            <a:endParaRPr lang="en-US" sz="1600" b="1" dirty="0">
              <a:solidFill>
                <a:schemeClr val="accent5">
                  <a:lumMod val="10000"/>
                </a:schemeClr>
              </a:solidFill>
            </a:endParaRP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         * </a:t>
            </a:r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第一个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Java</a:t>
            </a:r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程序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         *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/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        public class </a:t>
            </a:r>
            <a:r>
              <a:rPr lang="en-US" sz="1600" b="1" dirty="0" err="1">
                <a:solidFill>
                  <a:schemeClr val="accent5">
                    <a:lumMod val="10000"/>
                  </a:schemeClr>
                </a:solidFill>
              </a:rPr>
              <a:t>HelloWorld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{</a:t>
            </a:r>
          </a:p>
          <a:p>
            <a:pPr lvl="1"/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	public static void main(String[ ] </a:t>
            </a:r>
            <a:r>
              <a:rPr lang="en-US" sz="1600" b="1" dirty="0" err="1">
                <a:solidFill>
                  <a:schemeClr val="accent5">
                    <a:lumMod val="10000"/>
                  </a:schemeClr>
                </a:solidFill>
              </a:rPr>
              <a:t>args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){</a:t>
            </a:r>
          </a:p>
          <a:p>
            <a:pPr lvl="1"/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		//</a:t>
            </a:r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输出消息到控制台</a:t>
            </a:r>
          </a:p>
          <a:p>
            <a:pPr lvl="1"/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		</a:t>
            </a:r>
            <a:r>
              <a:rPr lang="en-US" sz="1600" b="1" dirty="0" err="1">
                <a:solidFill>
                  <a:schemeClr val="accent5">
                    <a:lumMod val="10000"/>
                  </a:schemeClr>
                </a:solidFill>
              </a:rPr>
              <a:t>System.out.println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("Hello  World!!! ");</a:t>
            </a:r>
            <a:r>
              <a:rPr lang="zh-CN" altLang="en-US" sz="1600" b="1" dirty="0">
                <a:solidFill>
                  <a:schemeClr val="accent5">
                    <a:lumMod val="10000"/>
                  </a:schemeClr>
                </a:solidFill>
              </a:rPr>
              <a:t>  </a:t>
            </a:r>
            <a:endParaRPr lang="en-US" sz="1600" b="1" dirty="0">
              <a:solidFill>
                <a:schemeClr val="accent5">
                  <a:lumMod val="10000"/>
                </a:schemeClr>
              </a:solidFill>
            </a:endParaRPr>
          </a:p>
          <a:p>
            <a:pPr lvl="1"/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	}</a:t>
            </a:r>
          </a:p>
          <a:p>
            <a:pPr lvl="1"/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}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/>
        </p:nvSpPr>
        <p:spPr bwMode="auto">
          <a:xfrm>
            <a:off x="466725" y="12382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Java程序的注释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724128" y="1347614"/>
            <a:ext cx="3312368" cy="1131079"/>
          </a:xfrm>
          <a:prstGeom prst="roundRect">
            <a:avLst>
              <a:gd name="adj" fmla="val 0"/>
            </a:avLst>
          </a:prstGeom>
          <a:solidFill>
            <a:srgbClr val="009AD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4155" indent="-224155" algn="ctr" fontAlgn="base"/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单行注释以 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“//” 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开始</a:t>
            </a:r>
          </a:p>
          <a:p>
            <a:pPr marL="224155" indent="-224155" algn="ctr" fontAlgn="base"/>
            <a:endParaRPr lang="en-US" altLang="zh-CN" sz="135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marL="224155" indent="-224155" algn="ctr" fontAlgn="base"/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多行注释以“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/*”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开头，以“*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/”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结尾</a:t>
            </a:r>
          </a:p>
          <a:p>
            <a:pPr marL="224155" indent="-224155" algn="ctr" fontAlgn="base"/>
            <a:endParaRPr lang="en-US" altLang="zh-CN" sz="135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marL="224155" indent="-224155" algn="ctr" fontAlgn="base"/>
            <a:r>
              <a:rPr lang="en-US" altLang="zh-CN" sz="1350" b="1" dirty="0" err="1">
                <a:solidFill>
                  <a:schemeClr val="bg1"/>
                </a:solidFill>
                <a:ea typeface="黑体" panose="02010609060101010101" pitchFamily="49" charset="-122"/>
              </a:rPr>
              <a:t>JavaDoc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注释以“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/**”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开头，以“*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/”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结尾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r>
              <a:rPr lang="en-US" altLang="zh-CN" dirty="0"/>
              <a:t>/27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374748" y="4618052"/>
            <a:ext cx="4394503" cy="371891"/>
            <a:chOff x="1403648" y="3795886"/>
            <a:chExt cx="5842480" cy="371891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1403648" y="3795886"/>
              <a:ext cx="500044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1975126" y="3795886"/>
              <a:ext cx="5271002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1" name="Picture 8" descr="说话气泡n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827363"/>
              <a:ext cx="571479" cy="256555"/>
            </a:xfrm>
            <a:prstGeom prst="rect">
              <a:avLst/>
            </a:prstGeom>
            <a:noFill/>
            <a:ln>
              <a:noFill/>
            </a:ln>
            <a:effectLst>
              <a:prstShdw prst="shdw13" dist="12700" dir="10800000">
                <a:srgbClr val="0099FF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2854563" y="3829223"/>
              <a:ext cx="3683120" cy="33855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演示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示例</a:t>
              </a:r>
              <a:r>
                <a:rPr lang="en-US" altLang="zh-CN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3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：为程序添加注释</a:t>
              </a:r>
              <a:endParaRPr lang="zh-CN" altLang="en-US" sz="16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2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Java编码规范</a:t>
            </a:r>
          </a:p>
        </p:txBody>
      </p:sp>
      <p:sp>
        <p:nvSpPr>
          <p:cNvPr id="33794" name="AutoShape 4"/>
          <p:cNvSpPr>
            <a:spLocks noChangeArrowheads="1"/>
          </p:cNvSpPr>
          <p:nvPr/>
        </p:nvSpPr>
        <p:spPr bwMode="auto">
          <a:xfrm>
            <a:off x="539750" y="1492250"/>
            <a:ext cx="6099175" cy="1957745"/>
          </a:xfrm>
          <a:prstGeom prst="roundRect">
            <a:avLst>
              <a:gd name="adj" fmla="val 435"/>
            </a:avLst>
          </a:prstGeom>
          <a:solidFill>
            <a:srgbClr val="EDF5FD"/>
          </a:solidFill>
          <a:ln w="38100" cap="flat" cmpd="sng" algn="ctr">
            <a:solidFill>
              <a:srgbClr val="0099D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public class </a:t>
            </a:r>
            <a:r>
              <a:rPr lang="en-US" sz="1600" b="1" dirty="0" err="1">
                <a:solidFill>
                  <a:schemeClr val="accent5">
                    <a:lumMod val="10000"/>
                  </a:schemeClr>
                </a:solidFill>
              </a:rPr>
              <a:t>helloWorld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 {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public static void main(String[ ] </a:t>
            </a:r>
            <a:r>
              <a:rPr lang="en-US" sz="1600" b="1" dirty="0" err="1">
                <a:solidFill>
                  <a:schemeClr val="accent5">
                    <a:lumMod val="10000"/>
                  </a:schemeClr>
                </a:solidFill>
              </a:rPr>
              <a:t>args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) {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 err="1">
                <a:solidFill>
                  <a:schemeClr val="accent5">
                    <a:lumMod val="10000"/>
                  </a:schemeClr>
                </a:solidFill>
              </a:rPr>
              <a:t>System.out.println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(Hello  World!!!);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}</a:t>
            </a:r>
          </a:p>
          <a:p>
            <a:pPr indent="-342900" defTabSz="381000">
              <a:lnSpc>
                <a:spcPct val="150000"/>
              </a:lnSpc>
              <a:buClr>
                <a:schemeClr val="folHlink"/>
              </a:buClr>
              <a:buSzPct val="60000"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}</a:t>
            </a: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468313" y="915988"/>
            <a:ext cx="7920037" cy="48577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rgbClr val="0B9FD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指出以下编码中的不规范之处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76553" y="3723878"/>
            <a:ext cx="6025567" cy="800219"/>
          </a:xfrm>
          <a:prstGeom prst="roundRect">
            <a:avLst>
              <a:gd name="adj" fmla="val 16667"/>
            </a:avLst>
          </a:prstGeom>
          <a:solidFill>
            <a:srgbClr val="009AD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4155" indent="-224155" fontAlgn="base"/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单行注释以 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“//” 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开始</a:t>
            </a:r>
            <a:endParaRPr lang="en-US" altLang="zh-CN" sz="135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marL="224155" indent="-224155" fontAlgn="base"/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多行注释以“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/*”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开头，以“*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/”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结尾</a:t>
            </a:r>
            <a:endParaRPr lang="en-US" altLang="zh-CN" sz="135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marL="224155" indent="-224155" fontAlgn="base"/>
            <a:r>
              <a:rPr lang="en-US" altLang="zh-CN" sz="1350" b="1" dirty="0" err="1">
                <a:solidFill>
                  <a:schemeClr val="bg1"/>
                </a:solidFill>
                <a:ea typeface="黑体" panose="02010609060101010101" pitchFamily="49" charset="-122"/>
              </a:rPr>
              <a:t>JavaDoc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注释以“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/**”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开头，以“*</a:t>
            </a:r>
            <a:r>
              <a:rPr lang="en-US" altLang="zh-CN" sz="1350" b="1" dirty="0">
                <a:solidFill>
                  <a:schemeClr val="bg1"/>
                </a:solidFill>
                <a:ea typeface="黑体" panose="02010609060101010101" pitchFamily="49" charset="-122"/>
              </a:rPr>
              <a:t>/”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结尾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278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8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/>
              <a:t>编码规范的必要性</a:t>
            </a:r>
            <a:endParaRPr lang="en-US"/>
          </a:p>
          <a:p>
            <a:pPr lvl="1"/>
            <a:r>
              <a:rPr lang="zh-CN" altLang="en-US"/>
              <a:t>基本规则</a:t>
            </a:r>
          </a:p>
          <a:p>
            <a:pPr lvl="1"/>
            <a:r>
              <a:rPr lang="zh-CN" altLang="en-US"/>
              <a:t>专业化</a:t>
            </a:r>
            <a:endParaRPr lang="en-US"/>
          </a:p>
          <a:p>
            <a:endParaRPr lang="en-US">
              <a:sym typeface="Arial" pitchFamily="34" charset="0"/>
            </a:endParaRPr>
          </a:p>
        </p:txBody>
      </p:sp>
      <p:pic>
        <p:nvPicPr>
          <p:cNvPr id="35842" name="内容占位符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097213"/>
            <a:ext cx="42624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内容占位符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559050"/>
            <a:ext cx="42608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椭圆 20"/>
          <p:cNvSpPr>
            <a:spLocks noChangeArrowheads="1"/>
          </p:cNvSpPr>
          <p:nvPr/>
        </p:nvSpPr>
        <p:spPr bwMode="auto">
          <a:xfrm>
            <a:off x="1714500" y="2662238"/>
            <a:ext cx="357188" cy="268287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26999"/>
              </a:srgbClr>
            </a:outerShdw>
          </a:effectLst>
        </p:spPr>
        <p:txBody>
          <a:bodyPr anchor="ctr"/>
          <a:lstStyle/>
          <a:p>
            <a:r>
              <a:rPr lang="en-US" sz="2000" b="1">
                <a:solidFill>
                  <a:schemeClr val="bg1"/>
                </a:solidFill>
              </a:rPr>
              <a:t>1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5845" name="椭圆 22"/>
          <p:cNvSpPr>
            <a:spLocks noChangeArrowheads="1"/>
          </p:cNvSpPr>
          <p:nvPr/>
        </p:nvSpPr>
        <p:spPr bwMode="auto">
          <a:xfrm>
            <a:off x="1714500" y="3197225"/>
            <a:ext cx="357188" cy="26828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26999"/>
              </a:srgbClr>
            </a:outerShdw>
          </a:effectLst>
        </p:spPr>
        <p:txBody>
          <a:bodyPr anchor="ctr"/>
          <a:lstStyle/>
          <a:p>
            <a:r>
              <a:rPr lang="en-US" sz="2000" b="1">
                <a:solidFill>
                  <a:schemeClr val="bg1"/>
                </a:solidFill>
              </a:rPr>
              <a:t>2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pic>
        <p:nvPicPr>
          <p:cNvPr id="35846" name="内容占位符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632200"/>
            <a:ext cx="42608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椭圆 25"/>
          <p:cNvSpPr>
            <a:spLocks noChangeArrowheads="1"/>
          </p:cNvSpPr>
          <p:nvPr/>
        </p:nvSpPr>
        <p:spPr bwMode="auto">
          <a:xfrm>
            <a:off x="1714500" y="3733800"/>
            <a:ext cx="357188" cy="2667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algn="ctr" rotWithShape="0">
              <a:srgbClr val="000000">
                <a:alpha val="26999"/>
              </a:srgbClr>
            </a:outerShdw>
          </a:effectLst>
        </p:spPr>
        <p:txBody>
          <a:bodyPr anchor="ctr"/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5848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Java编码规范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827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/>
        </p:nvSpPr>
        <p:spPr bwMode="auto">
          <a:xfrm>
            <a:off x="466725" y="12382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IDE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/>
              <a:t>集成开发环境（</a:t>
            </a:r>
            <a:r>
              <a:rPr lang="en-US"/>
              <a:t>IDE</a:t>
            </a:r>
            <a:r>
              <a:rPr lang="zh-CN" altLang="en-US"/>
              <a:t>）</a:t>
            </a:r>
            <a:endParaRPr lang="en-US"/>
          </a:p>
          <a:p>
            <a:pPr lvl="1"/>
            <a:r>
              <a:rPr lang="zh-CN" altLang="en-US"/>
              <a:t>将程序开发环境和程序调试环境集合在一起，方便程序员开发软件</a:t>
            </a:r>
          </a:p>
          <a:p>
            <a:pPr lvl="1"/>
            <a:r>
              <a:rPr lang="en-US"/>
              <a:t>MyEclipse</a:t>
            </a:r>
            <a:r>
              <a:rPr lang="zh-CN" altLang="en-US"/>
              <a:t>、Eclipse</a:t>
            </a:r>
            <a:endParaRPr lang="en-US"/>
          </a:p>
          <a:p>
            <a:r>
              <a:rPr lang="zh-CN" altLang="en-US"/>
              <a:t>安装MyEclipse</a:t>
            </a:r>
          </a:p>
          <a:p>
            <a:pPr lvl="1"/>
            <a:r>
              <a:rPr lang="zh-CN" altLang="en-US"/>
              <a:t>下载、安装</a:t>
            </a:r>
            <a:endParaRPr lang="en-US"/>
          </a:p>
          <a:p>
            <a:pPr lvl="1"/>
            <a:r>
              <a:rPr lang="en-US"/>
              <a:t>MyEclipse</a:t>
            </a:r>
            <a:r>
              <a:rPr lang="zh-CN" altLang="en-US"/>
              <a:t>快捷键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932363" y="2787650"/>
            <a:ext cx="2214562" cy="332006"/>
          </a:xfrm>
          <a:prstGeom prst="wedgeRoundRectCallout">
            <a:avLst>
              <a:gd name="adj1" fmla="val -101201"/>
              <a:gd name="adj2" fmla="val -27075"/>
              <a:gd name="adj3" fmla="val 16667"/>
            </a:avLst>
          </a:prstGeom>
          <a:solidFill>
            <a:srgbClr val="0099D8"/>
          </a:solidFill>
          <a:ln w="15875" algn="ctr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Ctr="1">
            <a:spAutoFit/>
          </a:bodyPr>
          <a:lstStyle/>
          <a:p>
            <a:pPr marL="224155" indent="-224155" algn="ctr" fontAlgn="base"/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提供下载资料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933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5" y="1361440"/>
            <a:ext cx="9144000" cy="2232025"/>
          </a:xfrm>
          <a:prstGeom prst="rect">
            <a:avLst/>
          </a:prstGeom>
          <a:solidFill>
            <a:srgbClr val="00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90" y="1599565"/>
            <a:ext cx="5252720" cy="12934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5790" y="1892935"/>
            <a:ext cx="5241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914400"/>
            <a:r>
              <a:rPr lang="zh-CN" altLang="en-US" sz="4000" b="1" kern="1400" spc="3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 pitchFamily="34" charset="0"/>
              </a:rPr>
              <a:t>线上线下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16873" y="2835910"/>
            <a:ext cx="3383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/>
            <a:r>
              <a:rPr lang="zh-CN" altLang="en-US" sz="2800" spc="3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平台预习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CD30A05F-2427-4D4A-8DBE-6EA967466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r>
              <a:rPr lang="en-US" altLang="zh-CN" dirty="0" smtClean="0"/>
              <a:t>/27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右箭头 25"/>
          <p:cNvSpPr>
            <a:spLocks noChangeArrowheads="1"/>
          </p:cNvSpPr>
          <p:nvPr/>
        </p:nvSpPr>
        <p:spPr bwMode="auto">
          <a:xfrm>
            <a:off x="2641600" y="2460625"/>
            <a:ext cx="357188" cy="214313"/>
          </a:xfrm>
          <a:prstGeom prst="rightArrow">
            <a:avLst>
              <a:gd name="adj1" fmla="val 50000"/>
              <a:gd name="adj2" fmla="val 66651"/>
            </a:avLst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5400" dir="5400000" algn="ctr" rotWithShape="0">
              <a:srgbClr val="000000">
                <a:alpha val="25000"/>
              </a:srgbClr>
            </a:outerShdw>
          </a:effectLst>
        </p:spPr>
        <p:txBody>
          <a:bodyPr anchor="b"/>
          <a:lstStyle/>
          <a:p>
            <a:endParaRPr lang="zh-CN" altLang="en-US"/>
          </a:p>
        </p:txBody>
      </p:sp>
      <p:sp>
        <p:nvSpPr>
          <p:cNvPr id="43011" name="右箭头 26"/>
          <p:cNvSpPr>
            <a:spLocks noChangeArrowheads="1"/>
          </p:cNvSpPr>
          <p:nvPr/>
        </p:nvSpPr>
        <p:spPr bwMode="auto">
          <a:xfrm>
            <a:off x="4427538" y="2460625"/>
            <a:ext cx="357187" cy="214313"/>
          </a:xfrm>
          <a:prstGeom prst="rightArrow">
            <a:avLst>
              <a:gd name="adj1" fmla="val 50000"/>
              <a:gd name="adj2" fmla="val 66651"/>
            </a:avLst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5400" dir="5400000" algn="ctr" rotWithShape="0">
              <a:srgbClr val="000000">
                <a:alpha val="25000"/>
              </a:srgbClr>
            </a:outerShdw>
          </a:effectLst>
        </p:spPr>
        <p:txBody>
          <a:bodyPr anchor="b"/>
          <a:lstStyle/>
          <a:p>
            <a:endParaRPr lang="zh-CN" altLang="en-US"/>
          </a:p>
        </p:txBody>
      </p:sp>
      <p:sp>
        <p:nvSpPr>
          <p:cNvPr id="43012" name="右箭头 27"/>
          <p:cNvSpPr>
            <a:spLocks noChangeArrowheads="1"/>
          </p:cNvSpPr>
          <p:nvPr/>
        </p:nvSpPr>
        <p:spPr bwMode="auto">
          <a:xfrm>
            <a:off x="6213475" y="2460625"/>
            <a:ext cx="357188" cy="214313"/>
          </a:xfrm>
          <a:prstGeom prst="rightArrow">
            <a:avLst>
              <a:gd name="adj1" fmla="val 50000"/>
              <a:gd name="adj2" fmla="val 66651"/>
            </a:avLst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5400" dir="5400000" algn="ctr" rotWithShape="0">
              <a:srgbClr val="000000">
                <a:alpha val="25000"/>
              </a:srgbClr>
            </a:outerShdw>
          </a:effectLst>
        </p:spPr>
        <p:txBody>
          <a:bodyPr anchor="b"/>
          <a:lstStyle/>
          <a:p>
            <a:endParaRPr lang="zh-CN" altLang="en-US"/>
          </a:p>
        </p:txBody>
      </p:sp>
      <p:pic>
        <p:nvPicPr>
          <p:cNvPr id="43013" name="组合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028825"/>
            <a:ext cx="170656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组合 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028825"/>
            <a:ext cx="17065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组合 2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028825"/>
            <a:ext cx="170656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组合 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028825"/>
            <a:ext cx="17065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2"/>
          <p:cNvSpPr>
            <a:spLocks noGrp="1" noChangeArrowheads="1"/>
          </p:cNvSpPr>
          <p:nvPr/>
        </p:nvSpPr>
        <p:spPr bwMode="auto">
          <a:xfrm>
            <a:off x="468313" y="196850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使用MyEclipse开发Java程序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84553" y="4288091"/>
            <a:ext cx="5714808" cy="371891"/>
            <a:chOff x="1403648" y="3795886"/>
            <a:chExt cx="5714808" cy="371891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403648" y="3795886"/>
              <a:ext cx="500044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1975126" y="3795886"/>
              <a:ext cx="5143330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7" name="Picture 8" descr="说话气泡ne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827363"/>
              <a:ext cx="571479" cy="2565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2737091" y="3829223"/>
              <a:ext cx="3918060" cy="33855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演示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示例</a:t>
              </a:r>
              <a:r>
                <a:rPr lang="en-US" altLang="zh-CN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4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：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使用</a:t>
              </a:r>
              <a:r>
                <a:rPr lang="en-US" altLang="zh-CN" sz="1600" b="1" dirty="0" err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MyEclipse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开发</a:t>
              </a:r>
              <a:r>
                <a:rPr lang="en-US" altLang="zh-CN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Java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程序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926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ldLvl="0" animBg="1"/>
      <p:bldP spid="43011" grpId="0" bldLvl="0" animBg="1"/>
      <p:bldP spid="4301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12" descr="包资源管理器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73338"/>
            <a:ext cx="44148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/>
              <a:t>包资源管理器</a:t>
            </a:r>
          </a:p>
          <a:p>
            <a:pPr lvl="1"/>
            <a:r>
              <a:rPr lang="zh-CN" altLang="en-US"/>
              <a:t>用包组织</a:t>
            </a:r>
            <a:r>
              <a:rPr lang="en-US"/>
              <a:t>Java</a:t>
            </a:r>
            <a:r>
              <a:rPr lang="zh-CN" altLang="en-US"/>
              <a:t>源文件，类似于文件夹</a:t>
            </a:r>
          </a:p>
          <a:p>
            <a:pPr lvl="1"/>
            <a:r>
              <a:rPr lang="zh-CN" altLang="en-US"/>
              <a:t>选择菜单“</a:t>
            </a:r>
            <a:r>
              <a:rPr lang="en-US"/>
              <a:t>Window</a:t>
            </a:r>
            <a:r>
              <a:rPr lang="zh-CN" altLang="en-US"/>
              <a:t>→</a:t>
            </a:r>
            <a:r>
              <a:rPr lang="en-US"/>
              <a:t>Show View</a:t>
            </a:r>
            <a:r>
              <a:rPr lang="zh-CN" altLang="en-US"/>
              <a:t>→</a:t>
            </a:r>
            <a:r>
              <a:rPr lang="en-US"/>
              <a:t>Package Explorer</a:t>
            </a:r>
            <a:r>
              <a:rPr lang="zh-CN" altLang="en-US"/>
              <a:t>”打开</a:t>
            </a:r>
          </a:p>
          <a:p>
            <a:pPr lvl="1"/>
            <a:endParaRPr lang="zh-CN" altLang="en-US"/>
          </a:p>
          <a:p>
            <a:endParaRPr lang="en-GB" altLang="en-US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5286375" y="3001963"/>
            <a:ext cx="2214563" cy="332006"/>
          </a:xfrm>
          <a:prstGeom prst="wedgeRoundRectCallout">
            <a:avLst>
              <a:gd name="adj1" fmla="val -106706"/>
              <a:gd name="adj2" fmla="val -14834"/>
              <a:gd name="adj3" fmla="val 16667"/>
            </a:avLst>
          </a:prstGeom>
          <a:solidFill>
            <a:srgbClr val="0099D8"/>
          </a:solidFill>
          <a:ln w="15875" algn="ctr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Ctr="1">
            <a:spAutoFit/>
          </a:bodyPr>
          <a:lstStyle/>
          <a:p>
            <a:pPr marL="224155" indent="-224155" algn="ctr" fontAlgn="base"/>
            <a:r>
              <a:rPr lang="en-GB" altLang="en-US" sz="1350" b="1" dirty="0" err="1">
                <a:solidFill>
                  <a:schemeClr val="bg1"/>
                </a:solidFill>
                <a:ea typeface="黑体" panose="02010609060101010101" pitchFamily="49" charset="-122"/>
              </a:rPr>
              <a:t>src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目录：存放包和源文件</a:t>
            </a:r>
          </a:p>
        </p:txBody>
      </p:sp>
      <p:sp>
        <p:nvSpPr>
          <p:cNvPr id="45062" name="AutoShape 5"/>
          <p:cNvSpPr>
            <a:spLocks noChangeArrowheads="1"/>
          </p:cNvSpPr>
          <p:nvPr/>
        </p:nvSpPr>
        <p:spPr bwMode="auto">
          <a:xfrm>
            <a:off x="2786063" y="4348163"/>
            <a:ext cx="3857625" cy="561856"/>
          </a:xfrm>
          <a:prstGeom prst="wedgeRoundRectCallout">
            <a:avLst>
              <a:gd name="adj1" fmla="val -40412"/>
              <a:gd name="adj2" fmla="val -132991"/>
              <a:gd name="adj3" fmla="val 16667"/>
            </a:avLst>
          </a:prstGeom>
          <a:solidFill>
            <a:srgbClr val="0099D8"/>
          </a:solidFill>
          <a:ln w="15875" algn="ctr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Ctr="1">
            <a:spAutoFit/>
          </a:bodyPr>
          <a:lstStyle/>
          <a:p>
            <a:pPr marL="224155" indent="-224155" algn="ctr" fontAlgn="base"/>
            <a:r>
              <a:rPr lang="en-GB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JRE</a:t>
            </a:r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系统库目录：存放程序</a:t>
            </a:r>
          </a:p>
          <a:p>
            <a:pPr marL="224155" indent="-224155" algn="ctr" fontAlgn="base"/>
            <a:r>
              <a:rPr lang="zh-CN" altLang="en-US" sz="1350" b="1" dirty="0">
                <a:solidFill>
                  <a:schemeClr val="bg1"/>
                </a:solidFill>
                <a:ea typeface="黑体" panose="02010609060101010101" pitchFamily="49" charset="-122"/>
              </a:rPr>
              <a:t>运行必须的系统库</a:t>
            </a:r>
            <a:r>
              <a:rPr lang="zh-CN" altLang="en-US" sz="1350" b="1" dirty="0" smtClean="0">
                <a:solidFill>
                  <a:schemeClr val="bg1"/>
                </a:solidFill>
                <a:ea typeface="黑体" panose="02010609060101010101" pitchFamily="49" charset="-122"/>
              </a:rPr>
              <a:t>文件</a:t>
            </a:r>
            <a:endParaRPr lang="zh-CN" altLang="en-US" sz="135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/>
        </p:nvSpPr>
        <p:spPr bwMode="auto">
          <a:xfrm>
            <a:off x="468313" y="196850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Java项目组织结构2-1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451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ldLvl="0" animBg="1"/>
      <p:bldP spid="4506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2" descr="导航器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65438"/>
            <a:ext cx="292893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dirty="0"/>
              <a:t>导航器</a:t>
            </a:r>
          </a:p>
          <a:p>
            <a:pPr lvl="1"/>
            <a:r>
              <a:rPr lang="zh-CN" altLang="en-US" dirty="0"/>
              <a:t>类似于</a:t>
            </a:r>
            <a:r>
              <a:rPr lang="en-US" dirty="0"/>
              <a:t>Windows</a:t>
            </a:r>
            <a:r>
              <a:rPr lang="zh-CN" altLang="en-US" dirty="0"/>
              <a:t>中的资源管理器</a:t>
            </a:r>
          </a:p>
          <a:p>
            <a:pPr lvl="1"/>
            <a:r>
              <a:rPr lang="zh-CN" altLang="en-US" dirty="0"/>
              <a:t>选择菜单“</a:t>
            </a:r>
            <a:r>
              <a:rPr lang="en-US" dirty="0"/>
              <a:t>Window </a:t>
            </a:r>
            <a:r>
              <a:rPr lang="zh-CN" altLang="en-US" dirty="0"/>
              <a:t>→ </a:t>
            </a:r>
            <a:r>
              <a:rPr lang="en-US" dirty="0"/>
              <a:t>Show View </a:t>
            </a:r>
            <a:r>
              <a:rPr lang="zh-CN" altLang="en-US" dirty="0"/>
              <a:t>→ </a:t>
            </a:r>
            <a:r>
              <a:rPr lang="en-US" dirty="0"/>
              <a:t>Navigator</a:t>
            </a:r>
            <a:r>
              <a:rPr lang="zh-CN" altLang="en-US" dirty="0"/>
              <a:t>”</a:t>
            </a:r>
          </a:p>
        </p:txBody>
      </p:sp>
      <p:sp>
        <p:nvSpPr>
          <p:cNvPr id="47108" name="AutoShape 5"/>
          <p:cNvSpPr>
            <a:spLocks noChangeArrowheads="1"/>
          </p:cNvSpPr>
          <p:nvPr/>
        </p:nvSpPr>
        <p:spPr bwMode="auto">
          <a:xfrm>
            <a:off x="4500563" y="3148013"/>
            <a:ext cx="2643187" cy="561856"/>
          </a:xfrm>
          <a:prstGeom prst="wedgeRoundRectCallout">
            <a:avLst>
              <a:gd name="adj1" fmla="val -139542"/>
              <a:gd name="adj2" fmla="val -11144"/>
              <a:gd name="adj3" fmla="val 16667"/>
            </a:avLst>
          </a:prstGeom>
          <a:solidFill>
            <a:srgbClr val="0099D8"/>
          </a:solidFill>
          <a:ln w="15875" algn="ctr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Ctr="1">
            <a:spAutoFit/>
          </a:bodyPr>
          <a:lstStyle/>
          <a:p>
            <a:pPr marL="224155" indent="-224155" algn="ctr" fontAlgn="base"/>
            <a:r>
              <a:rPr lang="en-GB" alt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 bin</a:t>
            </a:r>
            <a:r>
              <a:rPr lang="zh-CN" alt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目录：存放可执</a:t>
            </a:r>
          </a:p>
          <a:p>
            <a:pPr marL="224155" indent="-224155" algn="ctr" fontAlgn="base"/>
            <a:r>
              <a:rPr lang="zh-CN" alt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行的字节码文件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500563" y="3897313"/>
            <a:ext cx="2571750" cy="332006"/>
          </a:xfrm>
          <a:prstGeom prst="wedgeRoundRectCallout">
            <a:avLst>
              <a:gd name="adj1" fmla="val -137278"/>
              <a:gd name="adj2" fmla="val -20954"/>
              <a:gd name="adj3" fmla="val 16667"/>
            </a:avLst>
          </a:prstGeom>
          <a:solidFill>
            <a:srgbClr val="0099D8"/>
          </a:solidFill>
          <a:ln w="15875" algn="ctr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Ctr="1">
            <a:spAutoFit/>
          </a:bodyPr>
          <a:lstStyle/>
          <a:p>
            <a:pPr marL="224155" indent="-224155" algn="ctr" fontAlgn="base"/>
            <a:r>
              <a:rPr lang="zh-CN" alt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 </a:t>
            </a:r>
            <a:r>
              <a:rPr 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src</a:t>
            </a:r>
            <a:r>
              <a:rPr lang="zh-CN" alt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目录：存放</a:t>
            </a:r>
            <a:r>
              <a:rPr 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Java</a:t>
            </a:r>
            <a:r>
              <a:rPr lang="zh-CN" altLang="en-US" sz="1350" b="1">
                <a:solidFill>
                  <a:schemeClr val="bg1"/>
                </a:solidFill>
                <a:ea typeface="黑体" panose="02010609060101010101" pitchFamily="49" charset="-122"/>
              </a:rPr>
              <a:t>源文件</a:t>
            </a:r>
          </a:p>
        </p:txBody>
      </p:sp>
      <p:sp>
        <p:nvSpPr>
          <p:cNvPr id="43013" name="Rectangle 2"/>
          <p:cNvSpPr>
            <a:spLocks noGrp="1" noChangeArrowheads="1"/>
          </p:cNvSpPr>
          <p:nvPr/>
        </p:nvSpPr>
        <p:spPr bwMode="auto">
          <a:xfrm>
            <a:off x="468313" y="196850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Java项目组织结构2-2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6842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ldLvl="0" animBg="1"/>
      <p:bldP spid="4710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dirty="0"/>
              <a:t>使用</a:t>
            </a:r>
            <a:r>
              <a:rPr lang="en-US" dirty="0"/>
              <a:t>API</a:t>
            </a:r>
            <a:r>
              <a:rPr lang="zh-CN" altLang="en-US" dirty="0"/>
              <a:t>帮助文档是一种良好的习惯</a:t>
            </a:r>
          </a:p>
        </p:txBody>
      </p:sp>
      <p:pic>
        <p:nvPicPr>
          <p:cNvPr id="45061" name="图片 12" descr="jav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47800"/>
            <a:ext cx="5857875" cy="27622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5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2"/>
          <p:cNvSpPr>
            <a:spLocks noGrp="1" noChangeArrowheads="1"/>
          </p:cNvSpPr>
          <p:nvPr/>
        </p:nvSpPr>
        <p:spPr bwMode="auto">
          <a:xfrm>
            <a:off x="468313" y="196850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 API帮助文档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52263" y="4432107"/>
            <a:ext cx="5714808" cy="371891"/>
            <a:chOff x="1403648" y="3795886"/>
            <a:chExt cx="5714808" cy="371891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1403648" y="3795886"/>
              <a:ext cx="500044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1975126" y="3795886"/>
              <a:ext cx="5143330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2" name="Picture 8" descr="说话气泡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827363"/>
              <a:ext cx="571479" cy="2565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3245995" y="3829223"/>
              <a:ext cx="2462534" cy="33855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演示：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使用</a:t>
              </a:r>
              <a:r>
                <a:rPr lang="en-US" altLang="zh-CN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JDK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帮助文档</a:t>
              </a:r>
              <a:endParaRPr lang="zh-CN" altLang="en-US" sz="1600" b="1" spc="300" dirty="0">
                <a:solidFill>
                  <a:srgbClr val="FBFFF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21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dirty="0" smtClean="0"/>
              <a:t>编译</a:t>
            </a:r>
            <a:endParaRPr lang="zh-CN" altLang="en-US" dirty="0"/>
          </a:p>
          <a:p>
            <a:pPr lvl="1"/>
            <a:r>
              <a:rPr lang="zh-CN" altLang="en-US" dirty="0"/>
              <a:t>将源文件（</a:t>
            </a:r>
            <a:r>
              <a:rPr lang="en-US" dirty="0"/>
              <a:t>.java</a:t>
            </a:r>
            <a:r>
              <a:rPr lang="zh-CN" altLang="en-US" dirty="0"/>
              <a:t>）转换成字节码文件（</a:t>
            </a:r>
            <a:r>
              <a:rPr lang="en-US" dirty="0"/>
              <a:t>.class</a:t>
            </a:r>
            <a:r>
              <a:rPr lang="zh-CN" altLang="en-US" dirty="0"/>
              <a:t>）的过程称为编译</a:t>
            </a:r>
            <a:endParaRPr lang="en-US" dirty="0"/>
          </a:p>
          <a:p>
            <a:r>
              <a:rPr lang="zh-CN" altLang="en-US" dirty="0"/>
              <a:t>反</a:t>
            </a:r>
            <a:r>
              <a:rPr lang="zh-CN" altLang="en-US" dirty="0" smtClean="0"/>
              <a:t>编译</a:t>
            </a:r>
            <a:endParaRPr lang="en-US" dirty="0"/>
          </a:p>
          <a:p>
            <a:pPr lvl="1"/>
            <a:r>
              <a:rPr lang="zh-CN" altLang="en-US" dirty="0"/>
              <a:t>将字节码文件（</a:t>
            </a:r>
            <a:r>
              <a:rPr lang="en-US" dirty="0"/>
              <a:t>.class</a:t>
            </a:r>
            <a:r>
              <a:rPr lang="zh-CN" altLang="en-US" dirty="0"/>
              <a:t>）转换回源文件（</a:t>
            </a:r>
            <a:r>
              <a:rPr lang="en-US" dirty="0"/>
              <a:t>.java</a:t>
            </a:r>
            <a:r>
              <a:rPr lang="zh-CN" altLang="en-US" dirty="0"/>
              <a:t>）的过程称为反编译</a:t>
            </a:r>
            <a:endParaRPr lang="en-US" dirty="0"/>
          </a:p>
          <a:p>
            <a:pPr lvl="1"/>
            <a:r>
              <a:rPr lang="en-US" dirty="0" err="1"/>
              <a:t>Jad</a:t>
            </a:r>
            <a:r>
              <a:rPr lang="zh-CN" altLang="en-US" dirty="0"/>
              <a:t>、</a:t>
            </a:r>
            <a:r>
              <a:rPr lang="en-US" dirty="0" err="1"/>
              <a:t>FrontEnd</a:t>
            </a:r>
            <a:endParaRPr lang="en-US" dirty="0"/>
          </a:p>
        </p:txBody>
      </p:sp>
      <p:sp>
        <p:nvSpPr>
          <p:cNvPr id="47109" name="Rectangle 2"/>
          <p:cNvSpPr>
            <a:spLocks noGrp="1" noChangeArrowheads="1"/>
          </p:cNvSpPr>
          <p:nvPr/>
        </p:nvSpPr>
        <p:spPr bwMode="auto">
          <a:xfrm>
            <a:off x="468313" y="196850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使用Java反编译工具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25709" y="4288091"/>
            <a:ext cx="5714808" cy="371891"/>
            <a:chOff x="1403648" y="3795886"/>
            <a:chExt cx="5714808" cy="371891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1403648" y="3795886"/>
              <a:ext cx="500044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1975126" y="3795886"/>
              <a:ext cx="5143330" cy="321469"/>
            </a:xfrm>
            <a:prstGeom prst="roundRect">
              <a:avLst/>
            </a:prstGeom>
            <a:solidFill>
              <a:srgbClr val="00B0F0"/>
            </a:solidFill>
            <a:ln cmpd="sng">
              <a:noFill/>
              <a:headEnd type="none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ood" dir="t">
                <a:rot lat="0" lon="0" rev="5400000"/>
              </a:lightRig>
            </a:scene3d>
            <a:sp3d prstMaterial="dkEdge">
              <a:bevelT w="0" h="0"/>
              <a:contourClr>
                <a:schemeClr val="accent1">
                  <a:satMod val="110000"/>
                </a:schemeClr>
              </a:contourClr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0" name="Picture 8" descr="说话气泡n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827363"/>
              <a:ext cx="571479" cy="2565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2973705" y="3829223"/>
              <a:ext cx="2770310" cy="33855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演示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示例</a:t>
              </a:r>
              <a:r>
                <a:rPr lang="en-US" altLang="zh-CN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5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：</a:t>
              </a:r>
              <a:r>
                <a:rPr lang="zh-CN" altLang="en-US" sz="16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使用反编译工具</a:t>
              </a:r>
              <a:endParaRPr lang="en-US" altLang="zh-CN" sz="16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1964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内容占位符 11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  <a:p>
            <a:r>
              <a:rPr lang="zh-CN" altLang="en-US" dirty="0"/>
              <a:t>简述使用记事本开发</a:t>
            </a:r>
            <a:r>
              <a:rPr lang="en-US" dirty="0"/>
              <a:t>Java</a:t>
            </a:r>
            <a:r>
              <a:rPr lang="zh-CN" altLang="en-US" dirty="0"/>
              <a:t>程序的</a:t>
            </a:r>
            <a:r>
              <a:rPr lang="zh-CN" altLang="en-US" dirty="0" smtClean="0"/>
              <a:t>步骤</a:t>
            </a:r>
            <a:endParaRPr lang="zh-CN" altLang="en-US" dirty="0"/>
          </a:p>
          <a:p>
            <a:r>
              <a:rPr lang="zh-CN" altLang="en-US" dirty="0"/>
              <a:t>简述</a:t>
            </a:r>
            <a:r>
              <a:rPr lang="en-US" dirty="0"/>
              <a:t>Java</a:t>
            </a:r>
            <a:r>
              <a:rPr lang="zh-CN" altLang="en-US" dirty="0"/>
              <a:t>程序运行</a:t>
            </a:r>
            <a:r>
              <a:rPr lang="zh-CN" altLang="en-US" dirty="0" smtClean="0"/>
              <a:t>过程</a:t>
            </a:r>
            <a:endParaRPr lang="zh-CN" altLang="en-US" dirty="0"/>
          </a:p>
          <a:p>
            <a:r>
              <a:rPr lang="zh-CN" altLang="en-US" dirty="0"/>
              <a:t>简述</a:t>
            </a:r>
            <a:r>
              <a:rPr lang="en-US" dirty="0"/>
              <a:t>Java</a:t>
            </a:r>
            <a:r>
              <a:rPr lang="zh-CN" altLang="en-US" dirty="0"/>
              <a:t>编译</a:t>
            </a:r>
            <a:r>
              <a:rPr lang="zh-CN" altLang="en-US" dirty="0" smtClean="0"/>
              <a:t>原理</a:t>
            </a:r>
            <a:endParaRPr lang="zh-CN" altLang="en-US" dirty="0"/>
          </a:p>
          <a:p>
            <a:r>
              <a:rPr lang="zh-CN" altLang="en-US" dirty="0"/>
              <a:t>如何在控制台输出一条信息？ </a:t>
            </a:r>
          </a:p>
          <a:p>
            <a:r>
              <a:rPr lang="zh-CN" altLang="en-US" dirty="0"/>
              <a:t>简述使用</a:t>
            </a:r>
            <a:r>
              <a:rPr lang="en-US" dirty="0" err="1"/>
              <a:t>MyEclipse</a:t>
            </a:r>
            <a:r>
              <a:rPr lang="zh-CN" altLang="en-US" dirty="0"/>
              <a:t>开发</a:t>
            </a:r>
            <a:r>
              <a:rPr lang="en-US" dirty="0"/>
              <a:t>Java</a:t>
            </a:r>
            <a:r>
              <a:rPr lang="zh-CN" altLang="en-US" dirty="0"/>
              <a:t>程序的</a:t>
            </a:r>
            <a:r>
              <a:rPr lang="zh-CN" altLang="en-US" dirty="0" smtClean="0"/>
              <a:t>步骤</a:t>
            </a:r>
            <a:endParaRPr lang="zh-CN" altLang="en-US" dirty="0"/>
          </a:p>
        </p:txBody>
      </p:sp>
      <p:sp>
        <p:nvSpPr>
          <p:cNvPr id="48130" name="Rectangle 2"/>
          <p:cNvSpPr>
            <a:spLocks noGrp="1" noChangeArrowheads="1"/>
          </p:cNvSpPr>
          <p:nvPr/>
        </p:nvSpPr>
        <p:spPr bwMode="auto">
          <a:xfrm>
            <a:off x="468313" y="196850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总结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3737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361440"/>
            <a:ext cx="9144000" cy="2232025"/>
          </a:xfrm>
          <a:prstGeom prst="rect">
            <a:avLst/>
          </a:prstGeom>
          <a:solidFill>
            <a:srgbClr val="00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2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90" y="1599565"/>
            <a:ext cx="5252720" cy="12934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5790" y="1892935"/>
            <a:ext cx="5241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914400"/>
            <a:r>
              <a:rPr lang="zh-CN" altLang="zh-CN" sz="4000" b="1" kern="1400" spc="3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 pitchFamily="34" charset="0"/>
              </a:rPr>
              <a:t>问题及作业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62555" y="2835910"/>
            <a:ext cx="3811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/>
            <a:r>
              <a:rPr lang="zh-CN" altLang="en-US" sz="2800" spc="3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集中问题</a:t>
            </a:r>
            <a:r>
              <a:rPr lang="en-US" altLang="zh-CN" sz="2800" spc="3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&amp;</a:t>
            </a:r>
            <a:r>
              <a:rPr lang="zh-CN" altLang="en-US" sz="2800" spc="3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课后作业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6CEDD943-CF81-4656-A7D1-DCE287C21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r>
              <a:rPr lang="en-US" altLang="zh-CN" dirty="0"/>
              <a:t>/27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08025"/>
          </a:xfrm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130" name="图片 6" descr="C:\Users\Lenovo\Desktop\全栈大数据PPT模板设计\最小压缩后\封面背景图.png封面背景图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" y="318"/>
            <a:ext cx="9143365" cy="514286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555875" y="842963"/>
            <a:ext cx="3992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chemeClr val="bg1"/>
                </a:solidFill>
                <a:latin typeface="黑体" panose="02010609060101010101" pitchFamily="49" charset="-122"/>
                <a:ea typeface="微软雅黑" panose="020B0503020204020204" pitchFamily="34" charset="-122"/>
                <a:sym typeface="Arial" panose="020B0604020202020204" pitchFamily="34" charset="0"/>
              </a:rPr>
              <a:t>扫我有更多精彩课程呦</a:t>
            </a:r>
          </a:p>
        </p:txBody>
      </p:sp>
      <p:pic>
        <p:nvPicPr>
          <p:cNvPr id="6" name="图片 5" descr="C:\Users\Lenovo\Desktop\全栈大数据PPT模板设计\最小压缩后\3_04.png3_0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965440" y="207646"/>
            <a:ext cx="1105535" cy="4483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BA910A4-9758-4A1A-9B94-8FC2E57D0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92261"/>
            <a:ext cx="2457143" cy="2847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3F94734-0A0D-4819-A3CC-C5AD64D4A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92262"/>
            <a:ext cx="2457143" cy="28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内容占位符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rgbClr val="0B9FDD"/>
                </a:solidFill>
              </a:rPr>
              <a:t>了解</a:t>
            </a:r>
            <a:r>
              <a:rPr lang="en-US" sz="2400" b="1" dirty="0">
                <a:solidFill>
                  <a:srgbClr val="0B9FDD"/>
                </a:solidFill>
              </a:rPr>
              <a:t>Java</a:t>
            </a:r>
            <a:r>
              <a:rPr lang="zh-CN" altLang="en-US" sz="2400" b="1" dirty="0">
                <a:solidFill>
                  <a:srgbClr val="0B9FDD"/>
                </a:solidFill>
              </a:rPr>
              <a:t>虚拟机与跨平台原理</a:t>
            </a:r>
          </a:p>
          <a:p>
            <a:pPr marL="457200" lvl="1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rgbClr val="0B9FDD"/>
                </a:solidFill>
              </a:rPr>
              <a:t>熟练掌握安装、配置</a:t>
            </a:r>
            <a:r>
              <a:rPr lang="en-US" sz="2400" b="1" dirty="0">
                <a:solidFill>
                  <a:srgbClr val="0B9FDD"/>
                </a:solidFill>
              </a:rPr>
              <a:t>JDK</a:t>
            </a:r>
            <a:r>
              <a:rPr lang="zh-CN" altLang="en-US" sz="2400" b="1" dirty="0">
                <a:solidFill>
                  <a:srgbClr val="0B9FDD"/>
                </a:solidFill>
              </a:rPr>
              <a:t>开发环境</a:t>
            </a:r>
          </a:p>
          <a:p>
            <a:pPr marL="457200" lvl="1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rgbClr val="0B9FDD"/>
                </a:solidFill>
              </a:rPr>
              <a:t>熟练掌握使用记事本开发</a:t>
            </a:r>
            <a:r>
              <a:rPr lang="en-US" sz="2400" b="1" dirty="0">
                <a:solidFill>
                  <a:srgbClr val="0B9FDD"/>
                </a:solidFill>
              </a:rPr>
              <a:t>Java</a:t>
            </a:r>
            <a:r>
              <a:rPr lang="zh-CN" altLang="en-US" sz="2400" b="1" dirty="0">
                <a:solidFill>
                  <a:srgbClr val="0B9FDD"/>
                </a:solidFill>
              </a:rPr>
              <a:t>程序</a:t>
            </a:r>
          </a:p>
          <a:p>
            <a:pPr marL="457200" lvl="1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rgbClr val="0B9FDD"/>
                </a:solidFill>
              </a:rPr>
              <a:t>理解</a:t>
            </a:r>
            <a:r>
              <a:rPr lang="en-US" sz="2400" b="1" dirty="0">
                <a:solidFill>
                  <a:srgbClr val="0B9FDD"/>
                </a:solidFill>
              </a:rPr>
              <a:t>Java</a:t>
            </a:r>
            <a:r>
              <a:rPr lang="zh-CN" altLang="en-US" sz="2400" b="1" dirty="0">
                <a:solidFill>
                  <a:srgbClr val="0B9FDD"/>
                </a:solidFill>
              </a:rPr>
              <a:t>编译原理</a:t>
            </a:r>
          </a:p>
          <a:p>
            <a:pPr marL="457200" lvl="1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rgbClr val="0B9FDD"/>
                </a:solidFill>
              </a:rPr>
              <a:t>会使用</a:t>
            </a:r>
            <a:r>
              <a:rPr lang="en-US" sz="2400" b="1" dirty="0" err="1">
                <a:solidFill>
                  <a:srgbClr val="0B9FDD"/>
                </a:solidFill>
              </a:rPr>
              <a:t>MyEclipse</a:t>
            </a:r>
            <a:r>
              <a:rPr lang="zh-CN" altLang="en-US" sz="2400" b="1" dirty="0">
                <a:solidFill>
                  <a:srgbClr val="0B9FDD"/>
                </a:solidFill>
              </a:rPr>
              <a:t>开发</a:t>
            </a:r>
            <a:r>
              <a:rPr lang="en-US" sz="2400" b="1" dirty="0">
                <a:solidFill>
                  <a:srgbClr val="0B9FDD"/>
                </a:solidFill>
              </a:rPr>
              <a:t>Java</a:t>
            </a:r>
            <a:r>
              <a:rPr lang="zh-CN" altLang="en-US" sz="2400" b="1" dirty="0">
                <a:solidFill>
                  <a:srgbClr val="0B9FDD"/>
                </a:solidFill>
              </a:rPr>
              <a:t>程序</a:t>
            </a:r>
          </a:p>
        </p:txBody>
      </p:sp>
      <p:pic>
        <p:nvPicPr>
          <p:cNvPr id="7" name="Picture 3" descr="C:\Users\Lenovo\Desktop\修改版\重点.png重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4168" y="1779662"/>
            <a:ext cx="534035" cy="53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C:\Users\Lenovo\Desktop\修改版\重点.png重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4167" y="2316237"/>
            <a:ext cx="534035" cy="53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C:\Users\Lenovo\Desktop\修改版\重点.png重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4168" y="3059262"/>
            <a:ext cx="534035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4"/>
          <p:cNvSpPr>
            <a:spLocks noGrp="1"/>
          </p:cNvSpPr>
          <p:nvPr>
            <p:ph type="title"/>
          </p:nvPr>
        </p:nvSpPr>
        <p:spPr>
          <a:xfrm>
            <a:off x="233045" y="207645"/>
            <a:ext cx="8238490" cy="706755"/>
          </a:xfrm>
        </p:spPr>
        <p:txBody>
          <a:bodyPr/>
          <a:lstStyle/>
          <a:p>
            <a:r>
              <a:rPr lang="zh-CN" altLang="en-US" dirty="0"/>
              <a:t>本课目标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r>
              <a:rPr lang="en-US" altLang="zh-CN" dirty="0" smtClean="0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9" descr="无标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762125"/>
            <a:ext cx="31670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914400" indent="-914400"/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为什么学习Java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r>
              <a:rPr lang="en-US" altLang="zh-CN" dirty="0"/>
              <a:t>/27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915566"/>
            <a:ext cx="5546938" cy="28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573088" y="842963"/>
            <a:ext cx="7704137" cy="339566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Font typeface="Wingdings" panose="05000000000000000000" charset="0"/>
              <a:buChar char=""/>
            </a:pPr>
            <a:r>
              <a:rPr lang="en-US" sz="2400" b="1" dirty="0">
                <a:solidFill>
                  <a:srgbClr val="0B9F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2400" b="1" dirty="0">
                <a:solidFill>
                  <a:srgbClr val="0B9F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可以做什么</a:t>
            </a:r>
            <a:endParaRPr lang="en-US" sz="2400" b="1" dirty="0">
              <a:solidFill>
                <a:srgbClr val="0B9F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90000"/>
              <a:buFont typeface="Wingdings" panose="05000000000000000000" charset="0"/>
              <a:buChar char="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  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85000"/>
              <a:buFont typeface="Wingdings" panose="05000000000000000000" charset="0"/>
              <a:buChar char="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银行软件、商场结算软件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90000"/>
              <a:buFont typeface="Wingdings" panose="05000000000000000000" charset="0"/>
              <a:buChar char="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 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85000"/>
              <a:buFont typeface="Wingdings" panose="05000000000000000000" charset="0"/>
              <a:buChar char="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京东商城、淘宝网、易趣网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90000"/>
              <a:buFont typeface="Wingdings" panose="05000000000000000000" charset="0"/>
              <a:buChar char="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移动端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85000"/>
              <a:buFont typeface="Wingdings" panose="05000000000000000000" charset="0"/>
              <a:buChar char="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Android APP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90000"/>
              <a:buFont typeface="Wingdings" panose="05000000000000000000" charset="0"/>
              <a:buChar char="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高速运算和存储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85000"/>
              <a:buFont typeface="Wingdings" panose="05000000000000000000" charset="0"/>
              <a:buChar char="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 大数据开发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</a:pPr>
            <a:r>
              <a:rPr lang="zh-CN" altLang="en-US" sz="2400" b="1" dirty="0">
                <a:solidFill>
                  <a:srgbClr val="0B9FD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	</a:t>
            </a: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85000"/>
              <a:buFont typeface="Wingdings" panose="05000000000000000000" charset="0"/>
              <a:buChar char=""/>
            </a:pP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SzPct val="90000"/>
              <a:buFont typeface="Wingdings" panose="05000000000000000000" charset="0"/>
              <a:buChar char=""/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99D8"/>
              </a:buClr>
              <a:buFont typeface="Wingdings" panose="05000000000000000000" charset="0"/>
              <a:buChar char=""/>
            </a:pPr>
            <a:endParaRPr lang="zh-CN" altLang="en-US" sz="2400" b="1" dirty="0">
              <a:solidFill>
                <a:srgbClr val="0B9F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 descr="C:\Users\bdqnqwe\Desktop\京东商城.jpg京东商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44550"/>
            <a:ext cx="30686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74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16213"/>
            <a:ext cx="29892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为什么学习Java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77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示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93825"/>
            <a:ext cx="8864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2"/>
          <p:cNvSpPr>
            <a:spLocks noChangeArrowheads="1"/>
          </p:cNvSpPr>
          <p:nvPr/>
        </p:nvSpPr>
        <p:spPr bwMode="auto">
          <a:xfrm>
            <a:off x="1071563" y="3214688"/>
            <a:ext cx="7386637" cy="400110"/>
          </a:xfrm>
          <a:prstGeom prst="roundRect">
            <a:avLst>
              <a:gd name="adj" fmla="val 0"/>
            </a:avLst>
          </a:prstGeom>
          <a:solidFill>
            <a:srgbClr val="009AD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4155" indent="-224155" algn="ctr" fontAlgn="base"/>
            <a:r>
              <a:rPr lang="zh-CN" altLang="en-US" sz="2000" b="1" dirty="0">
                <a:solidFill>
                  <a:schemeClr val="bg1"/>
                </a:solidFill>
                <a:ea typeface="黑体" panose="02010609060101010101" pitchFamily="49" charset="-122"/>
              </a:rPr>
              <a:t>编写程序的工具就是计算机语言，</a:t>
            </a:r>
            <a:r>
              <a:rPr lang="en-US" sz="2000" b="1" dirty="0">
                <a:solidFill>
                  <a:schemeClr val="bg1"/>
                </a:solidFill>
                <a:ea typeface="黑体" panose="02010609060101010101" pitchFamily="49" charset="-122"/>
              </a:rPr>
              <a:t>Java</a:t>
            </a:r>
            <a:r>
              <a:rPr lang="zh-CN" altLang="en-US" sz="2000" b="1" dirty="0">
                <a:solidFill>
                  <a:schemeClr val="bg1"/>
                </a:solidFill>
                <a:ea typeface="黑体" panose="02010609060101010101" pitchFamily="49" charset="-122"/>
              </a:rPr>
              <a:t>就是多种语言中的一种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程序与Java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9140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/>
              <a:t>Java</a:t>
            </a:r>
            <a:r>
              <a:rPr lang="zh-CN" altLang="en-US"/>
              <a:t>是</a:t>
            </a:r>
            <a:r>
              <a:rPr lang="en-US"/>
              <a:t>Sun Microsystems</a:t>
            </a:r>
            <a:r>
              <a:rPr lang="zh-CN" altLang="en-US"/>
              <a:t>于</a:t>
            </a:r>
            <a:r>
              <a:rPr lang="en-US"/>
              <a:t>1995</a:t>
            </a:r>
            <a:r>
              <a:rPr lang="zh-CN" altLang="en-US"/>
              <a:t>年推出的高级编程语言</a:t>
            </a:r>
          </a:p>
          <a:p>
            <a:endParaRPr lang="zh-CN" altLang="en-US"/>
          </a:p>
        </p:txBody>
      </p:sp>
      <p:pic>
        <p:nvPicPr>
          <p:cNvPr id="17410" name="Picture 1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357438"/>
            <a:ext cx="731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Java之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251075"/>
            <a:ext cx="14922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 11"/>
          <p:cNvSpPr>
            <a:spLocks noChangeArrowheads="1"/>
          </p:cNvSpPr>
          <p:nvPr/>
        </p:nvSpPr>
        <p:spPr bwMode="auto">
          <a:xfrm>
            <a:off x="4503738" y="3536950"/>
            <a:ext cx="1693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James Gosling</a:t>
            </a:r>
            <a:endParaRPr lang="zh-CN" altLang="en-US"/>
          </a:p>
        </p:txBody>
      </p:sp>
      <p:sp>
        <p:nvSpPr>
          <p:cNvPr id="17413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Java的产生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7773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5" descr="无标题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36700"/>
            <a:ext cx="8134350" cy="20701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/>
        </p:nvSpPr>
        <p:spPr bwMode="auto">
          <a:xfrm>
            <a:off x="468313" y="196850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Java发展史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898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2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/>
              <a:t>Java</a:t>
            </a:r>
            <a:r>
              <a:rPr lang="zh-CN" altLang="en-US"/>
              <a:t>平台的体系结构</a:t>
            </a:r>
            <a:endParaRPr lang="en-US"/>
          </a:p>
        </p:txBody>
      </p:sp>
      <p:pic>
        <p:nvPicPr>
          <p:cNvPr id="21506" name="图片 41" descr="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117850"/>
            <a:ext cx="32496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53" descr="图片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44625"/>
            <a:ext cx="38893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9" descr="图片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17850"/>
            <a:ext cx="32797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任意多边形 10"/>
          <p:cNvSpPr>
            <a:spLocks noChangeArrowheads="1"/>
          </p:cNvSpPr>
          <p:nvPr/>
        </p:nvSpPr>
        <p:spPr bwMode="auto">
          <a:xfrm>
            <a:off x="1714500" y="2411413"/>
            <a:ext cx="1214438" cy="811212"/>
          </a:xfrm>
          <a:custGeom>
            <a:avLst/>
            <a:gdLst>
              <a:gd name="T0" fmla="*/ 1282262 w 1282262"/>
              <a:gd name="T1" fmla="*/ 509752 h 1022131"/>
              <a:gd name="T2" fmla="*/ 336331 w 1282262"/>
              <a:gd name="T3" fmla="*/ 68317 h 1022131"/>
              <a:gd name="T4" fmla="*/ 289034 w 1282262"/>
              <a:gd name="T5" fmla="*/ 919655 h 1022131"/>
              <a:gd name="T6" fmla="*/ 5255 w 1282262"/>
              <a:gd name="T7" fmla="*/ 683172 h 1022131"/>
              <a:gd name="T8" fmla="*/ 257503 w 1282262"/>
              <a:gd name="T9" fmla="*/ 951186 h 1022131"/>
              <a:gd name="T10" fmla="*/ 478220 w 1282262"/>
              <a:gd name="T11" fmla="*/ 635876 h 102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2262" h="1022131">
                <a:moveTo>
                  <a:pt x="1282262" y="509752"/>
                </a:moveTo>
                <a:cubicBezTo>
                  <a:pt x="892065" y="254876"/>
                  <a:pt x="501869" y="0"/>
                  <a:pt x="336331" y="68317"/>
                </a:cubicBezTo>
                <a:cubicBezTo>
                  <a:pt x="170793" y="136634"/>
                  <a:pt x="344213" y="817179"/>
                  <a:pt x="289034" y="919655"/>
                </a:cubicBezTo>
                <a:cubicBezTo>
                  <a:pt x="233855" y="1022131"/>
                  <a:pt x="10510" y="677917"/>
                  <a:pt x="5255" y="683172"/>
                </a:cubicBezTo>
                <a:cubicBezTo>
                  <a:pt x="0" y="688427"/>
                  <a:pt x="178676" y="959069"/>
                  <a:pt x="257503" y="951186"/>
                </a:cubicBezTo>
                <a:cubicBezTo>
                  <a:pt x="336330" y="943303"/>
                  <a:pt x="438806" y="685800"/>
                  <a:pt x="478220" y="635876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10" name="任意多边形 11"/>
          <p:cNvSpPr>
            <a:spLocks noChangeArrowheads="1"/>
          </p:cNvSpPr>
          <p:nvPr/>
        </p:nvSpPr>
        <p:spPr bwMode="auto">
          <a:xfrm flipH="1">
            <a:off x="6429375" y="2403475"/>
            <a:ext cx="1360488" cy="811213"/>
          </a:xfrm>
          <a:custGeom>
            <a:avLst/>
            <a:gdLst>
              <a:gd name="T0" fmla="*/ 1282262 w 1282262"/>
              <a:gd name="T1" fmla="*/ 509752 h 1022131"/>
              <a:gd name="T2" fmla="*/ 336331 w 1282262"/>
              <a:gd name="T3" fmla="*/ 68317 h 1022131"/>
              <a:gd name="T4" fmla="*/ 289034 w 1282262"/>
              <a:gd name="T5" fmla="*/ 919655 h 1022131"/>
              <a:gd name="T6" fmla="*/ 5255 w 1282262"/>
              <a:gd name="T7" fmla="*/ 683172 h 1022131"/>
              <a:gd name="T8" fmla="*/ 257503 w 1282262"/>
              <a:gd name="T9" fmla="*/ 951186 h 1022131"/>
              <a:gd name="T10" fmla="*/ 478220 w 1282262"/>
              <a:gd name="T11" fmla="*/ 635876 h 102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2262" h="1022131">
                <a:moveTo>
                  <a:pt x="1282262" y="509752"/>
                </a:moveTo>
                <a:cubicBezTo>
                  <a:pt x="892065" y="254876"/>
                  <a:pt x="501869" y="0"/>
                  <a:pt x="336331" y="68317"/>
                </a:cubicBezTo>
                <a:cubicBezTo>
                  <a:pt x="170793" y="136634"/>
                  <a:pt x="344213" y="817179"/>
                  <a:pt x="289034" y="919655"/>
                </a:cubicBezTo>
                <a:cubicBezTo>
                  <a:pt x="233855" y="1022131"/>
                  <a:pt x="10510" y="677917"/>
                  <a:pt x="5255" y="683172"/>
                </a:cubicBezTo>
                <a:cubicBezTo>
                  <a:pt x="0" y="688427"/>
                  <a:pt x="178676" y="959069"/>
                  <a:pt x="257503" y="951186"/>
                </a:cubicBezTo>
                <a:cubicBezTo>
                  <a:pt x="336330" y="943303"/>
                  <a:pt x="438806" y="685800"/>
                  <a:pt x="478220" y="635876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11" name="Rectangle 2"/>
          <p:cNvSpPr>
            <a:spLocks noGrp="1"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9AD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itchFamily="34" charset="0"/>
              </a:rPr>
              <a:t>Java技术平台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r>
              <a:rPr lang="en-US" altLang="zh-CN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1591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1044</Words>
  <Application>Microsoft Office PowerPoint</Application>
  <PresentationFormat>全屏显示(16:9)</PresentationFormat>
  <Paragraphs>245</Paragraphs>
  <Slides>27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自定义设计方案</vt:lpstr>
      <vt:lpstr> 初识Java语言 </vt:lpstr>
      <vt:lpstr>PowerPoint 演示文稿</vt:lpstr>
      <vt:lpstr>本课目标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meng.zhang(张萌)</dc:creator>
  <cp:lastModifiedBy>zhourong(周嵘)</cp:lastModifiedBy>
  <cp:revision>519</cp:revision>
  <dcterms:created xsi:type="dcterms:W3CDTF">2013-09-17T02:35:00Z</dcterms:created>
  <dcterms:modified xsi:type="dcterms:W3CDTF">2017-11-22T08:28:52Z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2052-10.1.0.6874</vt:lpwstr>
  </property>
</Properties>
</file>